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re Happiness" panose="02000503000000020003" pitchFamily="2" charset="-127"/>
      <p:regular r:id="rId19"/>
    </p:embeddedFont>
    <p:embeddedFont>
      <p:font typeface="Canva Sans Bold Italics" panose="020B0803030501040103" pitchFamily="34" charset="0"/>
      <p:regular r:id="rId20"/>
      <p:bold r:id="rId21"/>
      <p:italic r:id="rId22"/>
      <p:boldItalic r:id="rId23"/>
    </p:embeddedFont>
    <p:embeddedFont>
      <p:font typeface="Cerebri" pitchFamily="2" charset="77"/>
      <p:regular r:id="rId24"/>
    </p:embeddedFont>
    <p:embeddedFont>
      <p:font typeface="Cerebri Bold" pitchFamily="2" charset="77"/>
      <p:regular r:id="rId25"/>
      <p:bold r:id="rId26"/>
    </p:embeddedFont>
    <p:embeddedFont>
      <p:font typeface="Cerebri Bold Italics" pitchFamily="2" charset="77"/>
      <p:regular r:id="rId27"/>
      <p:bold r:id="rId28"/>
      <p:italic r:id="rId29"/>
      <p:boldItalic r:id="rId30"/>
    </p:embeddedFont>
    <p:embeddedFont>
      <p:font typeface="Cerebri Heavy" pitchFamily="2" charset="77"/>
      <p:regular r:id="rId31"/>
      <p:bold r:id="rId32"/>
    </p:embeddedFont>
    <p:embeddedFont>
      <p:font typeface="Cerebri Heavy Italics" pitchFamily="2" charset="77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0" autoAdjust="0"/>
  </p:normalViewPr>
  <p:slideViewPr>
    <p:cSldViewPr>
      <p:cViewPr varScale="1">
        <p:scale>
          <a:sx n="55" d="100"/>
          <a:sy n="55" d="100"/>
        </p:scale>
        <p:origin x="8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Feel free to add in what your school does to promote well-being here.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22.sv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4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6.sv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5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7.sv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2.sv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6.sv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svg"/><Relationship Id="rId5" Type="http://schemas.openxmlformats.org/officeDocument/2006/relationships/image" Target="../media/image10.sv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92318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73706" y="8860631"/>
            <a:ext cx="6510718" cy="477203"/>
            <a:chOff x="0" y="0"/>
            <a:chExt cx="1714757" cy="1256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14757" cy="125683"/>
            </a:xfrm>
            <a:custGeom>
              <a:avLst/>
              <a:gdLst/>
              <a:ahLst/>
              <a:cxnLst/>
              <a:rect l="l" t="t" r="r" b="b"/>
              <a:pathLst>
                <a:path w="1714757" h="125683">
                  <a:moveTo>
                    <a:pt x="857379" y="0"/>
                  </a:moveTo>
                  <a:cubicBezTo>
                    <a:pt x="383861" y="0"/>
                    <a:pt x="0" y="28135"/>
                    <a:pt x="0" y="62841"/>
                  </a:cubicBezTo>
                  <a:cubicBezTo>
                    <a:pt x="0" y="97548"/>
                    <a:pt x="383861" y="125683"/>
                    <a:pt x="857379" y="125683"/>
                  </a:cubicBezTo>
                  <a:cubicBezTo>
                    <a:pt x="1330896" y="125683"/>
                    <a:pt x="1714757" y="97548"/>
                    <a:pt x="1714757" y="62841"/>
                  </a:cubicBezTo>
                  <a:cubicBezTo>
                    <a:pt x="1714757" y="28135"/>
                    <a:pt x="1330896" y="0"/>
                    <a:pt x="857379" y="0"/>
                  </a:cubicBezTo>
                  <a:close/>
                </a:path>
              </a:pathLst>
            </a:custGeom>
            <a:solidFill>
              <a:srgbClr val="5E4D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0758" y="-35842"/>
              <a:ext cx="1393240" cy="14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705949" y="2448257"/>
            <a:ext cx="6226358" cy="6740306"/>
          </a:xfrm>
          <a:custGeom>
            <a:avLst/>
            <a:gdLst/>
            <a:ahLst/>
            <a:cxnLst/>
            <a:rect l="l" t="t" r="r" b="b"/>
            <a:pathLst>
              <a:path w="6226358" h="6740306">
                <a:moveTo>
                  <a:pt x="0" y="0"/>
                </a:moveTo>
                <a:lnTo>
                  <a:pt x="6226358" y="0"/>
                </a:lnTo>
                <a:lnTo>
                  <a:pt x="6226358" y="6740306"/>
                </a:lnTo>
                <a:lnTo>
                  <a:pt x="0" y="67403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582357">
            <a:off x="15454183" y="2522736"/>
            <a:ext cx="989771" cy="665621"/>
          </a:xfrm>
          <a:custGeom>
            <a:avLst/>
            <a:gdLst/>
            <a:ahLst/>
            <a:cxnLst/>
            <a:rect l="l" t="t" r="r" b="b"/>
            <a:pathLst>
              <a:path w="989771" h="665621">
                <a:moveTo>
                  <a:pt x="0" y="0"/>
                </a:moveTo>
                <a:lnTo>
                  <a:pt x="989771" y="0"/>
                </a:lnTo>
                <a:lnTo>
                  <a:pt x="989771" y="665621"/>
                </a:lnTo>
                <a:lnTo>
                  <a:pt x="0" y="6656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429065" y="169287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032877" y="7268388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718876" y="7345132"/>
            <a:ext cx="454831" cy="464706"/>
          </a:xfrm>
          <a:custGeom>
            <a:avLst/>
            <a:gdLst/>
            <a:ahLst/>
            <a:cxnLst/>
            <a:rect l="l" t="t" r="r" b="b"/>
            <a:pathLst>
              <a:path w="454831" h="464706">
                <a:moveTo>
                  <a:pt x="0" y="0"/>
                </a:moveTo>
                <a:lnTo>
                  <a:pt x="454830" y="0"/>
                </a:lnTo>
                <a:lnTo>
                  <a:pt x="454830" y="464705"/>
                </a:lnTo>
                <a:lnTo>
                  <a:pt x="0" y="4647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538740" y="2523065"/>
            <a:ext cx="7605260" cy="798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0"/>
              </a:lnSpc>
            </a:pPr>
            <a:r>
              <a:rPr lang="en-US" sz="6134" b="1" spc="-417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NAVIGATING STRESS: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38740" y="4763857"/>
            <a:ext cx="8813632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5"/>
              </a:lnSpc>
            </a:pPr>
            <a:r>
              <a:rPr lang="en-US" sz="7500" b="1" i="1" spc="-509">
                <a:solidFill>
                  <a:srgbClr val="000000"/>
                </a:solidFill>
                <a:latin typeface="Cerebri Heavy Italics"/>
                <a:ea typeface="Cerebri Heavy Italics"/>
                <a:cs typeface="Cerebri Heavy Italics"/>
                <a:sym typeface="Cerebri Heavy Italics"/>
              </a:rPr>
              <a:t>THE HIGH SCHOOL TRANSITION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8740" y="8663464"/>
            <a:ext cx="3772316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PRESENTED BY: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38740" y="9220200"/>
            <a:ext cx="2486793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spc="-42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The BWell Group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541767" y="8822184"/>
            <a:ext cx="6510718" cy="535196"/>
            <a:chOff x="0" y="0"/>
            <a:chExt cx="1714757" cy="1409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4757" cy="140957"/>
            </a:xfrm>
            <a:custGeom>
              <a:avLst/>
              <a:gdLst/>
              <a:ahLst/>
              <a:cxnLst/>
              <a:rect l="l" t="t" r="r" b="b"/>
              <a:pathLst>
                <a:path w="1714757" h="140957">
                  <a:moveTo>
                    <a:pt x="857379" y="0"/>
                  </a:moveTo>
                  <a:cubicBezTo>
                    <a:pt x="383861" y="0"/>
                    <a:pt x="0" y="31554"/>
                    <a:pt x="0" y="70478"/>
                  </a:cubicBezTo>
                  <a:cubicBezTo>
                    <a:pt x="0" y="109403"/>
                    <a:pt x="383861" y="140957"/>
                    <a:pt x="857379" y="140957"/>
                  </a:cubicBezTo>
                  <a:cubicBezTo>
                    <a:pt x="1330896" y="140957"/>
                    <a:pt x="1714757" y="109403"/>
                    <a:pt x="1714757" y="70478"/>
                  </a:cubicBezTo>
                  <a:cubicBezTo>
                    <a:pt x="1714757" y="31554"/>
                    <a:pt x="1330896" y="0"/>
                    <a:pt x="857379" y="0"/>
                  </a:cubicBezTo>
                  <a:close/>
                </a:path>
              </a:pathLst>
            </a:custGeom>
            <a:solidFill>
              <a:srgbClr val="5E4D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0758" y="-34410"/>
              <a:ext cx="1393240" cy="162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74408" y="4487361"/>
            <a:ext cx="7559473" cy="5153558"/>
            <a:chOff x="0" y="0"/>
            <a:chExt cx="1990972" cy="13573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0972" cy="1357316"/>
            </a:xfrm>
            <a:custGeom>
              <a:avLst/>
              <a:gdLst/>
              <a:ahLst/>
              <a:cxnLst/>
              <a:rect l="l" t="t" r="r" b="b"/>
              <a:pathLst>
                <a:path w="1990972" h="1357316">
                  <a:moveTo>
                    <a:pt x="52231" y="0"/>
                  </a:moveTo>
                  <a:lnTo>
                    <a:pt x="1938742" y="0"/>
                  </a:lnTo>
                  <a:cubicBezTo>
                    <a:pt x="1967588" y="0"/>
                    <a:pt x="1990972" y="23385"/>
                    <a:pt x="1990972" y="52231"/>
                  </a:cubicBezTo>
                  <a:lnTo>
                    <a:pt x="1990972" y="1305085"/>
                  </a:lnTo>
                  <a:cubicBezTo>
                    <a:pt x="1990972" y="1333931"/>
                    <a:pt x="1967588" y="1357316"/>
                    <a:pt x="1938742" y="1357316"/>
                  </a:cubicBezTo>
                  <a:lnTo>
                    <a:pt x="52231" y="1357316"/>
                  </a:lnTo>
                  <a:cubicBezTo>
                    <a:pt x="23385" y="1357316"/>
                    <a:pt x="0" y="1333931"/>
                    <a:pt x="0" y="1305085"/>
                  </a:cubicBezTo>
                  <a:lnTo>
                    <a:pt x="0" y="52231"/>
                  </a:lnTo>
                  <a:cubicBezTo>
                    <a:pt x="0" y="23385"/>
                    <a:pt x="23385" y="0"/>
                    <a:pt x="52231" y="0"/>
                  </a:cubicBezTo>
                  <a:close/>
                </a:path>
              </a:pathLst>
            </a:custGeom>
            <a:solidFill>
              <a:srgbClr val="FFECA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990972" cy="1404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0042226" y="2448257"/>
            <a:ext cx="7509799" cy="6758819"/>
          </a:xfrm>
          <a:custGeom>
            <a:avLst/>
            <a:gdLst/>
            <a:ahLst/>
            <a:cxnLst/>
            <a:rect l="l" t="t" r="r" b="b"/>
            <a:pathLst>
              <a:path w="7509799" h="6758819">
                <a:moveTo>
                  <a:pt x="7509800" y="0"/>
                </a:moveTo>
                <a:lnTo>
                  <a:pt x="0" y="0"/>
                </a:lnTo>
                <a:lnTo>
                  <a:pt x="0" y="6758819"/>
                </a:lnTo>
                <a:lnTo>
                  <a:pt x="7509800" y="6758819"/>
                </a:lnTo>
                <a:lnTo>
                  <a:pt x="75098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078344" y="2322262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7288174" y="3813252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151704" y="764672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5206151" y="1104900"/>
            <a:ext cx="2053149" cy="101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8"/>
              </a:lnSpc>
            </a:pPr>
            <a:r>
              <a:rPr lang="en-US" sz="720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05.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74408" y="1774902"/>
            <a:ext cx="4878637" cy="99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3"/>
              </a:lnSpc>
            </a:pPr>
            <a:r>
              <a:rPr lang="en-US" sz="6666" b="1" spc="246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Support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57799" y="2758893"/>
            <a:ext cx="6684428" cy="139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06"/>
              </a:lnSpc>
            </a:pPr>
            <a:r>
              <a:rPr lang="en-US" sz="9402" b="1" spc="347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Resources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99958" y="4788103"/>
            <a:ext cx="7233923" cy="4586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In highschool, you can ALWAYS talk to: </a:t>
            </a:r>
          </a:p>
          <a:p>
            <a:pPr algn="l">
              <a:lnSpc>
                <a:spcPts val="3324"/>
              </a:lnSpc>
            </a:pPr>
            <a:endParaRPr lang="en-US" sz="2916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629567" lvl="1" indent="-314784" algn="l">
              <a:lnSpc>
                <a:spcPts val="3324"/>
              </a:lnSpc>
              <a:buFont typeface="Arial"/>
              <a:buChar char="•"/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The Principal</a:t>
            </a:r>
          </a:p>
          <a:p>
            <a:pPr marL="629567" lvl="1" indent="-314784" algn="l">
              <a:lnSpc>
                <a:spcPts val="3324"/>
              </a:lnSpc>
              <a:buFont typeface="Arial"/>
              <a:buChar char="•"/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Vice Principals</a:t>
            </a:r>
          </a:p>
          <a:p>
            <a:pPr marL="629567" lvl="1" indent="-314784" algn="l">
              <a:lnSpc>
                <a:spcPts val="3324"/>
              </a:lnSpc>
              <a:buFont typeface="Arial"/>
              <a:buChar char="•"/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Guidance Counsellors </a:t>
            </a:r>
          </a:p>
          <a:p>
            <a:pPr marL="629567" lvl="1" indent="-314784" algn="l">
              <a:lnSpc>
                <a:spcPts val="3324"/>
              </a:lnSpc>
              <a:buFont typeface="Arial"/>
              <a:buChar char="•"/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The Chaplain</a:t>
            </a:r>
          </a:p>
          <a:p>
            <a:pPr marL="629567" lvl="1" indent="-314784" algn="l">
              <a:lnSpc>
                <a:spcPts val="3324"/>
              </a:lnSpc>
              <a:buFont typeface="Arial"/>
              <a:buChar char="•"/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Child and Youth Counsellor </a:t>
            </a:r>
          </a:p>
          <a:p>
            <a:pPr marL="629567" lvl="1" indent="-314784" algn="l">
              <a:lnSpc>
                <a:spcPts val="3324"/>
              </a:lnSpc>
              <a:buFont typeface="Arial"/>
              <a:buChar char="•"/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Social Worker</a:t>
            </a:r>
          </a:p>
          <a:p>
            <a:pPr marL="629567" lvl="1" indent="-314784" algn="l">
              <a:lnSpc>
                <a:spcPts val="3324"/>
              </a:lnSpc>
              <a:buFont typeface="Arial"/>
              <a:buChar char="•"/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Teachers </a:t>
            </a:r>
          </a:p>
          <a:p>
            <a:pPr marL="629567" lvl="1" indent="-314784" algn="l">
              <a:lnSpc>
                <a:spcPts val="3324"/>
              </a:lnSpc>
              <a:buFont typeface="Arial"/>
              <a:buChar char="•"/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Custodians</a:t>
            </a:r>
          </a:p>
          <a:p>
            <a:pPr marL="629567" lvl="1" indent="-314784" algn="l">
              <a:lnSpc>
                <a:spcPts val="3324"/>
              </a:lnSpc>
              <a:buFont typeface="Arial"/>
              <a:buChar char="•"/>
            </a:pPr>
            <a:r>
              <a:rPr lang="en-US" sz="2916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Secretaries/Administrative Staff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78344" y="2322262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288174" y="3813252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151704" y="764672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983200" y="3179771"/>
            <a:ext cx="12651202" cy="3091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82"/>
              </a:lnSpc>
            </a:pPr>
            <a:r>
              <a:rPr lang="en-US" sz="10502" b="1" spc="388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Our Tips and Tricks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106495" y="3284895"/>
            <a:ext cx="5786736" cy="5973405"/>
          </a:xfrm>
          <a:custGeom>
            <a:avLst/>
            <a:gdLst/>
            <a:ahLst/>
            <a:cxnLst/>
            <a:rect l="l" t="t" r="r" b="b"/>
            <a:pathLst>
              <a:path w="5786736" h="5973405">
                <a:moveTo>
                  <a:pt x="5786735" y="0"/>
                </a:moveTo>
                <a:lnTo>
                  <a:pt x="0" y="0"/>
                </a:lnTo>
                <a:lnTo>
                  <a:pt x="0" y="5973405"/>
                </a:lnTo>
                <a:lnTo>
                  <a:pt x="5786735" y="5973405"/>
                </a:lnTo>
                <a:lnTo>
                  <a:pt x="578673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983200" y="1049343"/>
            <a:ext cx="7315200" cy="1472184"/>
          </a:xfrm>
          <a:custGeom>
            <a:avLst/>
            <a:gdLst/>
            <a:ahLst/>
            <a:cxnLst/>
            <a:rect l="l" t="t" r="r" b="b"/>
            <a:pathLst>
              <a:path w="7315200" h="1472184">
                <a:moveTo>
                  <a:pt x="0" y="0"/>
                </a:moveTo>
                <a:lnTo>
                  <a:pt x="7315200" y="0"/>
                </a:lnTo>
                <a:lnTo>
                  <a:pt x="7315200" y="1472184"/>
                </a:lnTo>
                <a:lnTo>
                  <a:pt x="0" y="14721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V="1">
            <a:off x="1983200" y="6573072"/>
            <a:ext cx="7315200" cy="1472184"/>
          </a:xfrm>
          <a:custGeom>
            <a:avLst/>
            <a:gdLst/>
            <a:ahLst/>
            <a:cxnLst/>
            <a:rect l="l" t="t" r="r" b="b"/>
            <a:pathLst>
              <a:path w="7315200" h="1472184">
                <a:moveTo>
                  <a:pt x="0" y="1472184"/>
                </a:moveTo>
                <a:lnTo>
                  <a:pt x="7315200" y="1472184"/>
                </a:lnTo>
                <a:lnTo>
                  <a:pt x="7315200" y="0"/>
                </a:lnTo>
                <a:lnTo>
                  <a:pt x="0" y="0"/>
                </a:lnTo>
                <a:lnTo>
                  <a:pt x="0" y="1472184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206151" y="1104900"/>
            <a:ext cx="2053149" cy="101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8"/>
              </a:lnSpc>
            </a:pPr>
            <a:r>
              <a:rPr lang="en-US" sz="7200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06.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5174" y="8570698"/>
            <a:ext cx="6510718" cy="898412"/>
            <a:chOff x="0" y="0"/>
            <a:chExt cx="1714757" cy="2366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14757" cy="236619"/>
            </a:xfrm>
            <a:custGeom>
              <a:avLst/>
              <a:gdLst/>
              <a:ahLst/>
              <a:cxnLst/>
              <a:rect l="l" t="t" r="r" b="b"/>
              <a:pathLst>
                <a:path w="1714757" h="236619">
                  <a:moveTo>
                    <a:pt x="857379" y="0"/>
                  </a:moveTo>
                  <a:cubicBezTo>
                    <a:pt x="383861" y="0"/>
                    <a:pt x="0" y="52969"/>
                    <a:pt x="0" y="118309"/>
                  </a:cubicBezTo>
                  <a:cubicBezTo>
                    <a:pt x="0" y="183650"/>
                    <a:pt x="383861" y="236619"/>
                    <a:pt x="857379" y="236619"/>
                  </a:cubicBezTo>
                  <a:cubicBezTo>
                    <a:pt x="1330896" y="236619"/>
                    <a:pt x="1714757" y="183650"/>
                    <a:pt x="1714757" y="118309"/>
                  </a:cubicBezTo>
                  <a:cubicBezTo>
                    <a:pt x="1714757" y="52969"/>
                    <a:pt x="1330896" y="0"/>
                    <a:pt x="857379" y="0"/>
                  </a:cubicBezTo>
                  <a:close/>
                </a:path>
              </a:pathLst>
            </a:custGeom>
            <a:solidFill>
              <a:srgbClr val="C2A4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0758" y="-25442"/>
              <a:ext cx="1393240" cy="239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823618" y="2119884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85080" y="7340571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18945" y="3813252"/>
            <a:ext cx="9179067" cy="3765075"/>
            <a:chOff x="0" y="0"/>
            <a:chExt cx="2417532" cy="9916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17532" cy="991625"/>
            </a:xfrm>
            <a:custGeom>
              <a:avLst/>
              <a:gdLst/>
              <a:ahLst/>
              <a:cxnLst/>
              <a:rect l="l" t="t" r="r" b="b"/>
              <a:pathLst>
                <a:path w="2417532" h="991625">
                  <a:moveTo>
                    <a:pt x="43015" y="0"/>
                  </a:moveTo>
                  <a:lnTo>
                    <a:pt x="2374517" y="0"/>
                  </a:lnTo>
                  <a:cubicBezTo>
                    <a:pt x="2385925" y="0"/>
                    <a:pt x="2396866" y="4532"/>
                    <a:pt x="2404933" y="12599"/>
                  </a:cubicBezTo>
                  <a:cubicBezTo>
                    <a:pt x="2413000" y="20666"/>
                    <a:pt x="2417532" y="31607"/>
                    <a:pt x="2417532" y="43015"/>
                  </a:cubicBezTo>
                  <a:lnTo>
                    <a:pt x="2417532" y="948610"/>
                  </a:lnTo>
                  <a:cubicBezTo>
                    <a:pt x="2417532" y="960018"/>
                    <a:pt x="2413000" y="970959"/>
                    <a:pt x="2404933" y="979026"/>
                  </a:cubicBezTo>
                  <a:cubicBezTo>
                    <a:pt x="2396866" y="987093"/>
                    <a:pt x="2385925" y="991625"/>
                    <a:pt x="2374517" y="991625"/>
                  </a:cubicBezTo>
                  <a:lnTo>
                    <a:pt x="43015" y="991625"/>
                  </a:lnTo>
                  <a:cubicBezTo>
                    <a:pt x="19258" y="991625"/>
                    <a:pt x="0" y="972366"/>
                    <a:pt x="0" y="948610"/>
                  </a:cubicBezTo>
                  <a:lnTo>
                    <a:pt x="0" y="43015"/>
                  </a:lnTo>
                  <a:cubicBezTo>
                    <a:pt x="0" y="31607"/>
                    <a:pt x="4532" y="20666"/>
                    <a:pt x="12599" y="12599"/>
                  </a:cubicBezTo>
                  <a:cubicBezTo>
                    <a:pt x="20666" y="4532"/>
                    <a:pt x="31607" y="0"/>
                    <a:pt x="43015" y="0"/>
                  </a:cubicBezTo>
                  <a:close/>
                </a:path>
              </a:pathLst>
            </a:custGeom>
            <a:solidFill>
              <a:srgbClr val="FFECA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417532" cy="103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39917" y="3795158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62879" y="2648119"/>
            <a:ext cx="6833013" cy="6371785"/>
          </a:xfrm>
          <a:custGeom>
            <a:avLst/>
            <a:gdLst/>
            <a:ahLst/>
            <a:cxnLst/>
            <a:rect l="l" t="t" r="r" b="b"/>
            <a:pathLst>
              <a:path w="6833013" h="6371785">
                <a:moveTo>
                  <a:pt x="0" y="0"/>
                </a:moveTo>
                <a:lnTo>
                  <a:pt x="6833013" y="0"/>
                </a:lnTo>
                <a:lnTo>
                  <a:pt x="6833013" y="6371785"/>
                </a:lnTo>
                <a:lnTo>
                  <a:pt x="0" y="6371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8714163" y="1881000"/>
            <a:ext cx="7089822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7"/>
              </a:lnSpc>
            </a:pPr>
            <a:r>
              <a:rPr lang="en-US" sz="5906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Time-Management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14163" y="3886339"/>
            <a:ext cx="8883850" cy="347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 algn="l">
              <a:lnSpc>
                <a:spcPts val="5567"/>
              </a:lnSpc>
              <a:buFont typeface="Arial"/>
              <a:buChar char="•"/>
            </a:pPr>
            <a:r>
              <a:rPr lang="en-US" sz="3199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Often, stress stems from feeling overwhelmed or “stuck”. </a:t>
            </a:r>
          </a:p>
          <a:p>
            <a:pPr marL="690876" lvl="1" indent="-345438" algn="l">
              <a:lnSpc>
                <a:spcPts val="5567"/>
              </a:lnSpc>
              <a:buFont typeface="Arial"/>
              <a:buChar char="•"/>
            </a:pPr>
            <a:r>
              <a:rPr lang="en-US" sz="3199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We can navigate this by: </a:t>
            </a:r>
          </a:p>
          <a:p>
            <a:pPr marL="1381751" lvl="2" indent="-460584" algn="l">
              <a:lnSpc>
                <a:spcPts val="5567"/>
              </a:lnSpc>
              <a:buFont typeface="Arial"/>
              <a:buChar char="⚬"/>
            </a:pPr>
            <a:r>
              <a:rPr lang="en-US" sz="3199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Creating a REALISTIC “To-Do List”</a:t>
            </a:r>
          </a:p>
          <a:p>
            <a:pPr marL="690876" lvl="1" indent="-345438" algn="l">
              <a:lnSpc>
                <a:spcPts val="5567"/>
              </a:lnSpc>
              <a:buFont typeface="Arial"/>
              <a:buChar char="•"/>
            </a:pPr>
            <a:r>
              <a:rPr lang="en-US" sz="3199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Helps to prioritize tasks!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69237" y="361762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097124" y="2119884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42240" y="7613431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59510" y="4657738"/>
            <a:ext cx="568145" cy="568145"/>
          </a:xfrm>
          <a:custGeom>
            <a:avLst/>
            <a:gdLst/>
            <a:ahLst/>
            <a:cxnLst/>
            <a:rect l="l" t="t" r="r" b="b"/>
            <a:pathLst>
              <a:path w="568145" h="568145">
                <a:moveTo>
                  <a:pt x="0" y="0"/>
                </a:moveTo>
                <a:lnTo>
                  <a:pt x="568145" y="0"/>
                </a:lnTo>
                <a:lnTo>
                  <a:pt x="568145" y="568146"/>
                </a:lnTo>
                <a:lnTo>
                  <a:pt x="0" y="568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746951" y="1587462"/>
            <a:ext cx="9652701" cy="222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94"/>
              </a:lnSpc>
            </a:pPr>
            <a:r>
              <a:rPr lang="en-US" sz="7976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Effective Study Techniques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7021637" y="377002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49524" y="2272284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694640" y="7765831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484844" y="4405780"/>
            <a:ext cx="5661327" cy="4327958"/>
            <a:chOff x="0" y="0"/>
            <a:chExt cx="1491049" cy="113987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91049" cy="1139874"/>
            </a:xfrm>
            <a:custGeom>
              <a:avLst/>
              <a:gdLst/>
              <a:ahLst/>
              <a:cxnLst/>
              <a:rect l="l" t="t" r="r" b="b"/>
              <a:pathLst>
                <a:path w="1491049" h="1139874">
                  <a:moveTo>
                    <a:pt x="69743" y="0"/>
                  </a:moveTo>
                  <a:lnTo>
                    <a:pt x="1421306" y="0"/>
                  </a:lnTo>
                  <a:cubicBezTo>
                    <a:pt x="1459824" y="0"/>
                    <a:pt x="1491049" y="31225"/>
                    <a:pt x="1491049" y="69743"/>
                  </a:cubicBezTo>
                  <a:lnTo>
                    <a:pt x="1491049" y="1070131"/>
                  </a:lnTo>
                  <a:cubicBezTo>
                    <a:pt x="1491049" y="1088628"/>
                    <a:pt x="1483701" y="1106367"/>
                    <a:pt x="1470622" y="1119446"/>
                  </a:cubicBezTo>
                  <a:cubicBezTo>
                    <a:pt x="1457542" y="1132526"/>
                    <a:pt x="1439803" y="1139874"/>
                    <a:pt x="1421306" y="1139874"/>
                  </a:cubicBezTo>
                  <a:lnTo>
                    <a:pt x="69743" y="1139874"/>
                  </a:lnTo>
                  <a:cubicBezTo>
                    <a:pt x="51246" y="1139874"/>
                    <a:pt x="33507" y="1132526"/>
                    <a:pt x="20427" y="1119446"/>
                  </a:cubicBezTo>
                  <a:cubicBezTo>
                    <a:pt x="7348" y="1106367"/>
                    <a:pt x="0" y="1088628"/>
                    <a:pt x="0" y="1070131"/>
                  </a:cubicBezTo>
                  <a:lnTo>
                    <a:pt x="0" y="69743"/>
                  </a:lnTo>
                  <a:cubicBezTo>
                    <a:pt x="0" y="51246"/>
                    <a:pt x="7348" y="33507"/>
                    <a:pt x="20427" y="20427"/>
                  </a:cubicBezTo>
                  <a:cubicBezTo>
                    <a:pt x="33507" y="7348"/>
                    <a:pt x="51246" y="0"/>
                    <a:pt x="69743" y="0"/>
                  </a:cubicBezTo>
                  <a:close/>
                </a:path>
              </a:pathLst>
            </a:custGeom>
            <a:solidFill>
              <a:srgbClr val="FFFBE5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491049" cy="1187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181802" y="4404220"/>
            <a:ext cx="4697187" cy="67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1"/>
              </a:lnSpc>
            </a:pPr>
            <a:r>
              <a:rPr lang="en-US" sz="329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Mind Maps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6387" y="5337035"/>
            <a:ext cx="5296908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1) Write the topic at the center of the page</a:t>
            </a: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2) Jot down connected topics all around the title </a:t>
            </a: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Why is it effective?</a:t>
            </a:r>
          </a:p>
          <a:p>
            <a:pPr marL="539748" lvl="1" indent="-269874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Helps to visually connect all the information</a:t>
            </a:r>
          </a:p>
        </p:txBody>
      </p:sp>
      <p:sp>
        <p:nvSpPr>
          <p:cNvPr id="21" name="Freeform 21"/>
          <p:cNvSpPr/>
          <p:nvPr/>
        </p:nvSpPr>
        <p:spPr>
          <a:xfrm>
            <a:off x="6827635" y="4676788"/>
            <a:ext cx="568145" cy="568145"/>
          </a:xfrm>
          <a:custGeom>
            <a:avLst/>
            <a:gdLst/>
            <a:ahLst/>
            <a:cxnLst/>
            <a:rect l="l" t="t" r="r" b="b"/>
            <a:pathLst>
              <a:path w="568145" h="568145">
                <a:moveTo>
                  <a:pt x="0" y="0"/>
                </a:moveTo>
                <a:lnTo>
                  <a:pt x="568145" y="0"/>
                </a:lnTo>
                <a:lnTo>
                  <a:pt x="568145" y="568146"/>
                </a:lnTo>
                <a:lnTo>
                  <a:pt x="0" y="568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6346196" y="4405780"/>
            <a:ext cx="5661327" cy="4327958"/>
            <a:chOff x="0" y="0"/>
            <a:chExt cx="1491049" cy="113987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91049" cy="1139874"/>
            </a:xfrm>
            <a:custGeom>
              <a:avLst/>
              <a:gdLst/>
              <a:ahLst/>
              <a:cxnLst/>
              <a:rect l="l" t="t" r="r" b="b"/>
              <a:pathLst>
                <a:path w="1491049" h="1139874">
                  <a:moveTo>
                    <a:pt x="69743" y="0"/>
                  </a:moveTo>
                  <a:lnTo>
                    <a:pt x="1421306" y="0"/>
                  </a:lnTo>
                  <a:cubicBezTo>
                    <a:pt x="1459824" y="0"/>
                    <a:pt x="1491049" y="31225"/>
                    <a:pt x="1491049" y="69743"/>
                  </a:cubicBezTo>
                  <a:lnTo>
                    <a:pt x="1491049" y="1070131"/>
                  </a:lnTo>
                  <a:cubicBezTo>
                    <a:pt x="1491049" y="1088628"/>
                    <a:pt x="1483701" y="1106367"/>
                    <a:pt x="1470622" y="1119446"/>
                  </a:cubicBezTo>
                  <a:cubicBezTo>
                    <a:pt x="1457542" y="1132526"/>
                    <a:pt x="1439803" y="1139874"/>
                    <a:pt x="1421306" y="1139874"/>
                  </a:cubicBezTo>
                  <a:lnTo>
                    <a:pt x="69743" y="1139874"/>
                  </a:lnTo>
                  <a:cubicBezTo>
                    <a:pt x="51246" y="1139874"/>
                    <a:pt x="33507" y="1132526"/>
                    <a:pt x="20427" y="1119446"/>
                  </a:cubicBezTo>
                  <a:cubicBezTo>
                    <a:pt x="7348" y="1106367"/>
                    <a:pt x="0" y="1088628"/>
                    <a:pt x="0" y="1070131"/>
                  </a:cubicBezTo>
                  <a:lnTo>
                    <a:pt x="0" y="69743"/>
                  </a:lnTo>
                  <a:cubicBezTo>
                    <a:pt x="0" y="51246"/>
                    <a:pt x="7348" y="33507"/>
                    <a:pt x="20427" y="20427"/>
                  </a:cubicBezTo>
                  <a:cubicBezTo>
                    <a:pt x="33507" y="7348"/>
                    <a:pt x="51246" y="0"/>
                    <a:pt x="69743" y="0"/>
                  </a:cubicBezTo>
                  <a:close/>
                </a:path>
              </a:pathLst>
            </a:custGeom>
            <a:solidFill>
              <a:srgbClr val="FFFBE5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491049" cy="1187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912413" y="4384456"/>
            <a:ext cx="4697187" cy="67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1"/>
              </a:lnSpc>
            </a:pPr>
            <a:r>
              <a:rPr lang="en-US" sz="329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Active Recall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620927" y="5244934"/>
            <a:ext cx="5296908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1) Make practice questions or flashcards</a:t>
            </a: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2) Anything that exposes you to the lesson material regularly! </a:t>
            </a: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Why is it effective?</a:t>
            </a: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As students, we learn best when we see concepts over and over again! </a:t>
            </a:r>
          </a:p>
        </p:txBody>
      </p:sp>
      <p:sp>
        <p:nvSpPr>
          <p:cNvPr id="27" name="Freeform 27"/>
          <p:cNvSpPr/>
          <p:nvPr/>
        </p:nvSpPr>
        <p:spPr>
          <a:xfrm>
            <a:off x="12823950" y="4676788"/>
            <a:ext cx="568145" cy="568145"/>
          </a:xfrm>
          <a:custGeom>
            <a:avLst/>
            <a:gdLst/>
            <a:ahLst/>
            <a:cxnLst/>
            <a:rect l="l" t="t" r="r" b="b"/>
            <a:pathLst>
              <a:path w="568145" h="568145">
                <a:moveTo>
                  <a:pt x="0" y="0"/>
                </a:moveTo>
                <a:lnTo>
                  <a:pt x="568145" y="0"/>
                </a:lnTo>
                <a:lnTo>
                  <a:pt x="568145" y="568146"/>
                </a:lnTo>
                <a:lnTo>
                  <a:pt x="0" y="5681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12221007" y="4405780"/>
            <a:ext cx="5661327" cy="4327958"/>
            <a:chOff x="0" y="0"/>
            <a:chExt cx="1491049" cy="113987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91049" cy="1139874"/>
            </a:xfrm>
            <a:custGeom>
              <a:avLst/>
              <a:gdLst/>
              <a:ahLst/>
              <a:cxnLst/>
              <a:rect l="l" t="t" r="r" b="b"/>
              <a:pathLst>
                <a:path w="1491049" h="1139874">
                  <a:moveTo>
                    <a:pt x="69743" y="0"/>
                  </a:moveTo>
                  <a:lnTo>
                    <a:pt x="1421306" y="0"/>
                  </a:lnTo>
                  <a:cubicBezTo>
                    <a:pt x="1459824" y="0"/>
                    <a:pt x="1491049" y="31225"/>
                    <a:pt x="1491049" y="69743"/>
                  </a:cubicBezTo>
                  <a:lnTo>
                    <a:pt x="1491049" y="1070131"/>
                  </a:lnTo>
                  <a:cubicBezTo>
                    <a:pt x="1491049" y="1088628"/>
                    <a:pt x="1483701" y="1106367"/>
                    <a:pt x="1470622" y="1119446"/>
                  </a:cubicBezTo>
                  <a:cubicBezTo>
                    <a:pt x="1457542" y="1132526"/>
                    <a:pt x="1439803" y="1139874"/>
                    <a:pt x="1421306" y="1139874"/>
                  </a:cubicBezTo>
                  <a:lnTo>
                    <a:pt x="69743" y="1139874"/>
                  </a:lnTo>
                  <a:cubicBezTo>
                    <a:pt x="51246" y="1139874"/>
                    <a:pt x="33507" y="1132526"/>
                    <a:pt x="20427" y="1119446"/>
                  </a:cubicBezTo>
                  <a:cubicBezTo>
                    <a:pt x="7348" y="1106367"/>
                    <a:pt x="0" y="1088628"/>
                    <a:pt x="0" y="1070131"/>
                  </a:cubicBezTo>
                  <a:lnTo>
                    <a:pt x="0" y="69743"/>
                  </a:lnTo>
                  <a:cubicBezTo>
                    <a:pt x="0" y="51246"/>
                    <a:pt x="7348" y="33507"/>
                    <a:pt x="20427" y="20427"/>
                  </a:cubicBezTo>
                  <a:cubicBezTo>
                    <a:pt x="33507" y="7348"/>
                    <a:pt x="51246" y="0"/>
                    <a:pt x="69743" y="0"/>
                  </a:cubicBezTo>
                  <a:close/>
                </a:path>
              </a:pathLst>
            </a:custGeom>
            <a:solidFill>
              <a:srgbClr val="FFFBE5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1491049" cy="1187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3590813" y="4404220"/>
            <a:ext cx="4697187" cy="67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1"/>
              </a:lnSpc>
            </a:pPr>
            <a:r>
              <a:rPr lang="en-US" sz="329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Study Groups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398047" y="5244934"/>
            <a:ext cx="5296908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1) Organize a time, date, and place to review concepts as a GROUP</a:t>
            </a:r>
          </a:p>
          <a:p>
            <a:pPr algn="l">
              <a:lnSpc>
                <a:spcPts val="2999"/>
              </a:lnSpc>
            </a:pPr>
            <a:endParaRPr lang="en-US" sz="2499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Why is it effective?</a:t>
            </a:r>
          </a:p>
          <a:p>
            <a:pPr marL="539748" lvl="1" indent="-269874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Peers can help answer questions in a more understandable way</a:t>
            </a:r>
          </a:p>
          <a:p>
            <a:pPr marL="539748" lvl="1" indent="-269874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Teaching topics to others helps you understand as well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5702574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314554" y="6496776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4935292" y="0"/>
                </a:moveTo>
                <a:lnTo>
                  <a:pt x="0" y="0"/>
                </a:lnTo>
                <a:lnTo>
                  <a:pt x="0" y="4114800"/>
                </a:lnTo>
                <a:lnTo>
                  <a:pt x="4935292" y="4114800"/>
                </a:lnTo>
                <a:lnTo>
                  <a:pt x="493529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480077" y="4079210"/>
            <a:ext cx="6663923" cy="4156885"/>
            <a:chOff x="0" y="0"/>
            <a:chExt cx="1755107" cy="10948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5107" cy="1094817"/>
            </a:xfrm>
            <a:custGeom>
              <a:avLst/>
              <a:gdLst/>
              <a:ahLst/>
              <a:cxnLst/>
              <a:rect l="l" t="t" r="r" b="b"/>
              <a:pathLst>
                <a:path w="1755107" h="1094817">
                  <a:moveTo>
                    <a:pt x="59250" y="0"/>
                  </a:moveTo>
                  <a:lnTo>
                    <a:pt x="1695857" y="0"/>
                  </a:lnTo>
                  <a:cubicBezTo>
                    <a:pt x="1728580" y="0"/>
                    <a:pt x="1755107" y="26527"/>
                    <a:pt x="1755107" y="59250"/>
                  </a:cubicBezTo>
                  <a:lnTo>
                    <a:pt x="1755107" y="1035567"/>
                  </a:lnTo>
                  <a:cubicBezTo>
                    <a:pt x="1755107" y="1068290"/>
                    <a:pt x="1728580" y="1094817"/>
                    <a:pt x="1695857" y="1094817"/>
                  </a:cubicBezTo>
                  <a:lnTo>
                    <a:pt x="59250" y="1094817"/>
                  </a:lnTo>
                  <a:cubicBezTo>
                    <a:pt x="43536" y="1094817"/>
                    <a:pt x="28465" y="1088575"/>
                    <a:pt x="17354" y="1077463"/>
                  </a:cubicBezTo>
                  <a:cubicBezTo>
                    <a:pt x="6242" y="1066352"/>
                    <a:pt x="0" y="1051281"/>
                    <a:pt x="0" y="1035567"/>
                  </a:cubicBezTo>
                  <a:lnTo>
                    <a:pt x="0" y="59250"/>
                  </a:lnTo>
                  <a:cubicBezTo>
                    <a:pt x="0" y="26527"/>
                    <a:pt x="26527" y="0"/>
                    <a:pt x="59250" y="0"/>
                  </a:cubicBezTo>
                  <a:close/>
                </a:path>
              </a:pathLst>
            </a:custGeom>
            <a:solidFill>
              <a:srgbClr val="FFFBE5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755107" cy="114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206151" y="1104900"/>
            <a:ext cx="2053149" cy="101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8"/>
              </a:lnSpc>
            </a:pPr>
            <a:r>
              <a:rPr lang="en-US" sz="7200" b="1">
                <a:solidFill>
                  <a:srgbClr val="5E4D5C"/>
                </a:solidFill>
                <a:latin typeface="Cerebri Heavy"/>
                <a:ea typeface="Cerebri Heavy"/>
                <a:cs typeface="Cerebri Heavy"/>
                <a:sym typeface="Cerebri Heavy"/>
              </a:rPr>
              <a:t>07.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91613" y="1891963"/>
            <a:ext cx="9304773" cy="1103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0"/>
              </a:lnSpc>
            </a:pPr>
            <a:r>
              <a:rPr lang="en-US" sz="7175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Tips and Tricks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40696" y="4481382"/>
            <a:ext cx="6523635" cy="3602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l">
              <a:lnSpc>
                <a:spcPts val="31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Ask for help sooner rather than later</a:t>
            </a:r>
          </a:p>
          <a:p>
            <a:pPr algn="l">
              <a:lnSpc>
                <a:spcPts val="3191"/>
              </a:lnSpc>
            </a:pPr>
            <a:endParaRPr lang="en-US" sz="2799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604516" lvl="1" indent="-302258" algn="l">
              <a:lnSpc>
                <a:spcPts val="31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Complete your homework as it is given</a:t>
            </a:r>
          </a:p>
          <a:p>
            <a:pPr marL="1209032" lvl="2" indent="-403011" algn="l">
              <a:lnSpc>
                <a:spcPts val="3191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Even if your teacher does not check it</a:t>
            </a:r>
          </a:p>
          <a:p>
            <a:pPr algn="l">
              <a:lnSpc>
                <a:spcPts val="3191"/>
              </a:lnSpc>
            </a:pPr>
            <a:endParaRPr lang="en-US" sz="2799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604516" lvl="1" indent="-302258" algn="l">
              <a:lnSpc>
                <a:spcPts val="31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Find a balance between school work and having fun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470985" y="4079210"/>
            <a:ext cx="6663923" cy="4156885"/>
            <a:chOff x="0" y="0"/>
            <a:chExt cx="1755107" cy="10948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55107" cy="1094817"/>
            </a:xfrm>
            <a:custGeom>
              <a:avLst/>
              <a:gdLst/>
              <a:ahLst/>
              <a:cxnLst/>
              <a:rect l="l" t="t" r="r" b="b"/>
              <a:pathLst>
                <a:path w="1755107" h="1094817">
                  <a:moveTo>
                    <a:pt x="59250" y="0"/>
                  </a:moveTo>
                  <a:lnTo>
                    <a:pt x="1695857" y="0"/>
                  </a:lnTo>
                  <a:cubicBezTo>
                    <a:pt x="1728580" y="0"/>
                    <a:pt x="1755107" y="26527"/>
                    <a:pt x="1755107" y="59250"/>
                  </a:cubicBezTo>
                  <a:lnTo>
                    <a:pt x="1755107" y="1035567"/>
                  </a:lnTo>
                  <a:cubicBezTo>
                    <a:pt x="1755107" y="1068290"/>
                    <a:pt x="1728580" y="1094817"/>
                    <a:pt x="1695857" y="1094817"/>
                  </a:cubicBezTo>
                  <a:lnTo>
                    <a:pt x="59250" y="1094817"/>
                  </a:lnTo>
                  <a:cubicBezTo>
                    <a:pt x="43536" y="1094817"/>
                    <a:pt x="28465" y="1088575"/>
                    <a:pt x="17354" y="1077463"/>
                  </a:cubicBezTo>
                  <a:cubicBezTo>
                    <a:pt x="6242" y="1066352"/>
                    <a:pt x="0" y="1051281"/>
                    <a:pt x="0" y="1035567"/>
                  </a:cubicBezTo>
                  <a:lnTo>
                    <a:pt x="0" y="59250"/>
                  </a:lnTo>
                  <a:cubicBezTo>
                    <a:pt x="0" y="26527"/>
                    <a:pt x="26527" y="0"/>
                    <a:pt x="59250" y="0"/>
                  </a:cubicBezTo>
                  <a:close/>
                </a:path>
              </a:pathLst>
            </a:custGeom>
            <a:solidFill>
              <a:srgbClr val="FFFBE5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755107" cy="114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657289" y="4822902"/>
            <a:ext cx="6291315" cy="280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l">
              <a:lnSpc>
                <a:spcPts val="31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Get involved in extracurriculars </a:t>
            </a:r>
          </a:p>
          <a:p>
            <a:pPr algn="l">
              <a:lnSpc>
                <a:spcPts val="3191"/>
              </a:lnSpc>
            </a:pPr>
            <a:endParaRPr lang="en-US" sz="2799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604516" lvl="1" indent="-302258" algn="l">
              <a:lnSpc>
                <a:spcPts val="31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Find healthy ways to manage stress</a:t>
            </a:r>
          </a:p>
          <a:p>
            <a:pPr algn="l">
              <a:lnSpc>
                <a:spcPts val="3191"/>
              </a:lnSpc>
            </a:pPr>
            <a:endParaRPr lang="en-US" sz="2799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604516" lvl="1" indent="-302258" algn="l">
              <a:lnSpc>
                <a:spcPts val="319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ENJOY YOUR TIME IN HIGH SCHOOL</a:t>
            </a:r>
          </a:p>
          <a:p>
            <a:pPr marL="1209032" lvl="2" indent="-403011" algn="l">
              <a:lnSpc>
                <a:spcPts val="3191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IT FLIES BY!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154801" y="3110940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804129" y="9068526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323472" y="8602422"/>
            <a:ext cx="8267130" cy="535196"/>
            <a:chOff x="0" y="0"/>
            <a:chExt cx="2177351" cy="1409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7351" cy="140957"/>
            </a:xfrm>
            <a:custGeom>
              <a:avLst/>
              <a:gdLst/>
              <a:ahLst/>
              <a:cxnLst/>
              <a:rect l="l" t="t" r="r" b="b"/>
              <a:pathLst>
                <a:path w="2177351" h="140957">
                  <a:moveTo>
                    <a:pt x="1088676" y="0"/>
                  </a:moveTo>
                  <a:cubicBezTo>
                    <a:pt x="487417" y="0"/>
                    <a:pt x="0" y="31554"/>
                    <a:pt x="0" y="70478"/>
                  </a:cubicBezTo>
                  <a:cubicBezTo>
                    <a:pt x="0" y="109403"/>
                    <a:pt x="487417" y="140957"/>
                    <a:pt x="1088676" y="140957"/>
                  </a:cubicBezTo>
                  <a:cubicBezTo>
                    <a:pt x="1689934" y="140957"/>
                    <a:pt x="2177351" y="109403"/>
                    <a:pt x="2177351" y="70478"/>
                  </a:cubicBezTo>
                  <a:cubicBezTo>
                    <a:pt x="2177351" y="31554"/>
                    <a:pt x="1689934" y="0"/>
                    <a:pt x="1088676" y="0"/>
                  </a:cubicBezTo>
                  <a:close/>
                </a:path>
              </a:pathLst>
            </a:custGeom>
            <a:solidFill>
              <a:srgbClr val="5E4D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4127" y="-34410"/>
              <a:ext cx="1769098" cy="162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878516" y="2382341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2"/>
                </a:lnTo>
                <a:lnTo>
                  <a:pt x="0" y="398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654244" y="4159797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323472" y="7643536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207420" y="4265336"/>
            <a:ext cx="7151501" cy="4872282"/>
            <a:chOff x="0" y="0"/>
            <a:chExt cx="1883523" cy="12832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83523" cy="1283235"/>
            </a:xfrm>
            <a:custGeom>
              <a:avLst/>
              <a:gdLst/>
              <a:ahLst/>
              <a:cxnLst/>
              <a:rect l="l" t="t" r="r" b="b"/>
              <a:pathLst>
                <a:path w="1883523" h="1283235">
                  <a:moveTo>
                    <a:pt x="55210" y="0"/>
                  </a:moveTo>
                  <a:lnTo>
                    <a:pt x="1828313" y="0"/>
                  </a:lnTo>
                  <a:cubicBezTo>
                    <a:pt x="1842955" y="0"/>
                    <a:pt x="1856998" y="5817"/>
                    <a:pt x="1867352" y="16171"/>
                  </a:cubicBezTo>
                  <a:cubicBezTo>
                    <a:pt x="1877706" y="26525"/>
                    <a:pt x="1883523" y="40568"/>
                    <a:pt x="1883523" y="55210"/>
                  </a:cubicBezTo>
                  <a:lnTo>
                    <a:pt x="1883523" y="1228024"/>
                  </a:lnTo>
                  <a:cubicBezTo>
                    <a:pt x="1883523" y="1242667"/>
                    <a:pt x="1877706" y="1256710"/>
                    <a:pt x="1867352" y="1267064"/>
                  </a:cubicBezTo>
                  <a:cubicBezTo>
                    <a:pt x="1856998" y="1277418"/>
                    <a:pt x="1842955" y="1283235"/>
                    <a:pt x="1828313" y="1283235"/>
                  </a:cubicBezTo>
                  <a:lnTo>
                    <a:pt x="55210" y="1283235"/>
                  </a:lnTo>
                  <a:cubicBezTo>
                    <a:pt x="40568" y="1283235"/>
                    <a:pt x="26525" y="1277418"/>
                    <a:pt x="16171" y="1267064"/>
                  </a:cubicBezTo>
                  <a:cubicBezTo>
                    <a:pt x="5817" y="1256710"/>
                    <a:pt x="0" y="1242667"/>
                    <a:pt x="0" y="1228024"/>
                  </a:cubicBezTo>
                  <a:lnTo>
                    <a:pt x="0" y="55210"/>
                  </a:lnTo>
                  <a:cubicBezTo>
                    <a:pt x="0" y="40568"/>
                    <a:pt x="5817" y="26525"/>
                    <a:pt x="16171" y="16171"/>
                  </a:cubicBezTo>
                  <a:cubicBezTo>
                    <a:pt x="26525" y="5817"/>
                    <a:pt x="40568" y="0"/>
                    <a:pt x="55210" y="0"/>
                  </a:cubicBezTo>
                  <a:close/>
                </a:path>
              </a:pathLst>
            </a:custGeom>
            <a:solidFill>
              <a:srgbClr val="FFECA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883523" cy="1330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319591" y="3919421"/>
            <a:ext cx="6131590" cy="4683002"/>
          </a:xfrm>
          <a:custGeom>
            <a:avLst/>
            <a:gdLst/>
            <a:ahLst/>
            <a:cxnLst/>
            <a:rect l="l" t="t" r="r" b="b"/>
            <a:pathLst>
              <a:path w="6131590" h="4683002">
                <a:moveTo>
                  <a:pt x="0" y="0"/>
                </a:moveTo>
                <a:lnTo>
                  <a:pt x="6131590" y="0"/>
                </a:lnTo>
                <a:lnTo>
                  <a:pt x="6131590" y="4683001"/>
                </a:lnTo>
                <a:lnTo>
                  <a:pt x="0" y="4683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613627" y="1974579"/>
            <a:ext cx="10459920" cy="1738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33"/>
              </a:lnSpc>
            </a:pPr>
            <a:r>
              <a:rPr lang="en-US" sz="6177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How should we manage stress?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9320" y="4729612"/>
            <a:ext cx="7459531" cy="3991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0545" lvl="1" indent="-275272" algn="l">
              <a:lnSpc>
                <a:spcPts val="2906"/>
              </a:lnSpc>
              <a:buFont typeface="Arial"/>
              <a:buChar char="•"/>
            </a:pPr>
            <a:r>
              <a:rPr lang="en-US" sz="2550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Share concerns with a trusted person in your life</a:t>
            </a:r>
          </a:p>
          <a:p>
            <a:pPr algn="l">
              <a:lnSpc>
                <a:spcPts val="2906"/>
              </a:lnSpc>
            </a:pPr>
            <a:endParaRPr lang="en-US" sz="2550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550545" lvl="1" indent="-275272" algn="l">
              <a:lnSpc>
                <a:spcPts val="2906"/>
              </a:lnSpc>
              <a:buFont typeface="Arial"/>
              <a:buChar char="•"/>
            </a:pPr>
            <a:r>
              <a:rPr lang="en-US" sz="2550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Try boxing breathing techniques/meditation</a:t>
            </a:r>
          </a:p>
          <a:p>
            <a:pPr algn="l">
              <a:lnSpc>
                <a:spcPts val="2906"/>
              </a:lnSpc>
            </a:pPr>
            <a:endParaRPr lang="en-US" sz="2550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550545" lvl="1" indent="-275272" algn="l">
              <a:lnSpc>
                <a:spcPts val="2906"/>
              </a:lnSpc>
              <a:buFont typeface="Arial"/>
              <a:buChar char="•"/>
            </a:pPr>
            <a:r>
              <a:rPr lang="en-US" sz="2550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Yoga or exercise </a:t>
            </a:r>
          </a:p>
          <a:p>
            <a:pPr algn="l">
              <a:lnSpc>
                <a:spcPts val="2906"/>
              </a:lnSpc>
            </a:pPr>
            <a:endParaRPr lang="en-US" sz="2550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550545" lvl="1" indent="-275272" algn="l">
              <a:lnSpc>
                <a:spcPts val="2906"/>
              </a:lnSpc>
              <a:buFont typeface="Arial"/>
              <a:buChar char="•"/>
            </a:pPr>
            <a:r>
              <a:rPr lang="en-US" sz="2550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Listening to music </a:t>
            </a:r>
          </a:p>
          <a:p>
            <a:pPr algn="l">
              <a:lnSpc>
                <a:spcPts val="2906"/>
              </a:lnSpc>
            </a:pPr>
            <a:endParaRPr lang="en-US" sz="2550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550545" lvl="1" indent="-275272" algn="l">
              <a:lnSpc>
                <a:spcPts val="2906"/>
              </a:lnSpc>
              <a:buFont typeface="Arial"/>
              <a:buChar char="•"/>
            </a:pPr>
            <a:r>
              <a:rPr lang="en-US" sz="2550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Making time for fun activities, even when stressed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12285" y="6892123"/>
            <a:ext cx="7848088" cy="649861"/>
            <a:chOff x="0" y="0"/>
            <a:chExt cx="4907917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7917" cy="406400"/>
            </a:xfrm>
            <a:custGeom>
              <a:avLst/>
              <a:gdLst/>
              <a:ahLst/>
              <a:cxnLst/>
              <a:rect l="l" t="t" r="r" b="b"/>
              <a:pathLst>
                <a:path w="4907917" h="406400">
                  <a:moveTo>
                    <a:pt x="4704717" y="0"/>
                  </a:moveTo>
                  <a:cubicBezTo>
                    <a:pt x="4816941" y="0"/>
                    <a:pt x="4907917" y="90976"/>
                    <a:pt x="4907917" y="203200"/>
                  </a:cubicBezTo>
                  <a:cubicBezTo>
                    <a:pt x="4907917" y="315424"/>
                    <a:pt x="4816941" y="406400"/>
                    <a:pt x="470471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07917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29065" y="169287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106131" y="6544927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2"/>
                </a:lnTo>
                <a:lnTo>
                  <a:pt x="0" y="6181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05542" y="5143500"/>
            <a:ext cx="454831" cy="464706"/>
          </a:xfrm>
          <a:custGeom>
            <a:avLst/>
            <a:gdLst/>
            <a:ahLst/>
            <a:cxnLst/>
            <a:rect l="l" t="t" r="r" b="b"/>
            <a:pathLst>
              <a:path w="454831" h="464706">
                <a:moveTo>
                  <a:pt x="0" y="0"/>
                </a:moveTo>
                <a:lnTo>
                  <a:pt x="454831" y="0"/>
                </a:lnTo>
                <a:lnTo>
                  <a:pt x="454831" y="464706"/>
                </a:lnTo>
                <a:lnTo>
                  <a:pt x="0" y="4647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599126" y="2973539"/>
            <a:ext cx="13071653" cy="343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146"/>
              </a:lnSpc>
            </a:pPr>
            <a:r>
              <a:rPr lang="en-US" sz="13552" b="1" i="1" spc="-921">
                <a:solidFill>
                  <a:srgbClr val="000000"/>
                </a:solidFill>
                <a:latin typeface="Cerebri Heavy Italics"/>
                <a:ea typeface="Cerebri Heavy Italics"/>
                <a:cs typeface="Cerebri Heavy Italics"/>
                <a:sym typeface="Cerebri Heavy Italics"/>
              </a:rPr>
              <a:t>THANK YOU FOR LISTENING!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78533" y="7102167"/>
            <a:ext cx="6989267" cy="35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0"/>
              </a:lnSpc>
            </a:pPr>
            <a:r>
              <a:rPr lang="en-US" sz="2933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PRESENTED BY: THE BWELL GROUP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422568" y="5608206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92318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73706" y="8860631"/>
            <a:ext cx="6510718" cy="477203"/>
            <a:chOff x="0" y="0"/>
            <a:chExt cx="1714757" cy="1256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14757" cy="125683"/>
            </a:xfrm>
            <a:custGeom>
              <a:avLst/>
              <a:gdLst/>
              <a:ahLst/>
              <a:cxnLst/>
              <a:rect l="l" t="t" r="r" b="b"/>
              <a:pathLst>
                <a:path w="1714757" h="125683">
                  <a:moveTo>
                    <a:pt x="857379" y="0"/>
                  </a:moveTo>
                  <a:cubicBezTo>
                    <a:pt x="383861" y="0"/>
                    <a:pt x="0" y="28135"/>
                    <a:pt x="0" y="62841"/>
                  </a:cubicBezTo>
                  <a:cubicBezTo>
                    <a:pt x="0" y="97548"/>
                    <a:pt x="383861" y="125683"/>
                    <a:pt x="857379" y="125683"/>
                  </a:cubicBezTo>
                  <a:cubicBezTo>
                    <a:pt x="1330896" y="125683"/>
                    <a:pt x="1714757" y="97548"/>
                    <a:pt x="1714757" y="62841"/>
                  </a:cubicBezTo>
                  <a:cubicBezTo>
                    <a:pt x="1714757" y="28135"/>
                    <a:pt x="1330896" y="0"/>
                    <a:pt x="857379" y="0"/>
                  </a:cubicBezTo>
                  <a:close/>
                </a:path>
              </a:pathLst>
            </a:custGeom>
            <a:solidFill>
              <a:srgbClr val="5E4D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0758" y="-35842"/>
              <a:ext cx="1393240" cy="14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032877" y="7268388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18876" y="7345132"/>
            <a:ext cx="454831" cy="464706"/>
          </a:xfrm>
          <a:custGeom>
            <a:avLst/>
            <a:gdLst/>
            <a:ahLst/>
            <a:cxnLst/>
            <a:rect l="l" t="t" r="r" b="b"/>
            <a:pathLst>
              <a:path w="454831" h="464706">
                <a:moveTo>
                  <a:pt x="0" y="0"/>
                </a:moveTo>
                <a:lnTo>
                  <a:pt x="454830" y="0"/>
                </a:lnTo>
                <a:lnTo>
                  <a:pt x="454830" y="464705"/>
                </a:lnTo>
                <a:lnTo>
                  <a:pt x="0" y="4647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81500" y="3276064"/>
            <a:ext cx="7771522" cy="5823169"/>
          </a:xfrm>
          <a:custGeom>
            <a:avLst/>
            <a:gdLst/>
            <a:ahLst/>
            <a:cxnLst/>
            <a:rect l="l" t="t" r="r" b="b"/>
            <a:pathLst>
              <a:path w="7771522" h="5823169">
                <a:moveTo>
                  <a:pt x="0" y="0"/>
                </a:moveTo>
                <a:lnTo>
                  <a:pt x="7771523" y="0"/>
                </a:lnTo>
                <a:lnTo>
                  <a:pt x="7771523" y="5823169"/>
                </a:lnTo>
                <a:lnTo>
                  <a:pt x="0" y="5823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15664" y="2038179"/>
            <a:ext cx="12651832" cy="982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8"/>
              </a:lnSpc>
            </a:pPr>
            <a:r>
              <a:rPr lang="en-US" sz="7534" b="1" spc="-512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BOARD MISSION STATEMENT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7967" y="4517152"/>
            <a:ext cx="10756580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“Together for Mental Health: Everyone, Everyday”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173706" y="8991907"/>
            <a:ext cx="6510718" cy="477203"/>
            <a:chOff x="0" y="0"/>
            <a:chExt cx="1714757" cy="1256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14757" cy="125683"/>
            </a:xfrm>
            <a:custGeom>
              <a:avLst/>
              <a:gdLst/>
              <a:ahLst/>
              <a:cxnLst/>
              <a:rect l="l" t="t" r="r" b="b"/>
              <a:pathLst>
                <a:path w="1714757" h="125683">
                  <a:moveTo>
                    <a:pt x="857379" y="0"/>
                  </a:moveTo>
                  <a:cubicBezTo>
                    <a:pt x="383861" y="0"/>
                    <a:pt x="0" y="28135"/>
                    <a:pt x="0" y="62841"/>
                  </a:cubicBezTo>
                  <a:cubicBezTo>
                    <a:pt x="0" y="97548"/>
                    <a:pt x="383861" y="125683"/>
                    <a:pt x="857379" y="125683"/>
                  </a:cubicBezTo>
                  <a:cubicBezTo>
                    <a:pt x="1330896" y="125683"/>
                    <a:pt x="1714757" y="97548"/>
                    <a:pt x="1714757" y="62841"/>
                  </a:cubicBezTo>
                  <a:cubicBezTo>
                    <a:pt x="1714757" y="28135"/>
                    <a:pt x="1330896" y="0"/>
                    <a:pt x="857379" y="0"/>
                  </a:cubicBezTo>
                  <a:close/>
                </a:path>
              </a:pathLst>
            </a:custGeom>
            <a:solidFill>
              <a:srgbClr val="5E4D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0758" y="-35842"/>
              <a:ext cx="1393240" cy="14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269958" y="1920618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2"/>
                </a:lnTo>
                <a:lnTo>
                  <a:pt x="0" y="398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654244" y="7133948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28700" y="4568924"/>
            <a:ext cx="7827003" cy="4422983"/>
            <a:chOff x="0" y="0"/>
            <a:chExt cx="2061433" cy="11649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61433" cy="1164901"/>
            </a:xfrm>
            <a:custGeom>
              <a:avLst/>
              <a:gdLst/>
              <a:ahLst/>
              <a:cxnLst/>
              <a:rect l="l" t="t" r="r" b="b"/>
              <a:pathLst>
                <a:path w="2061433" h="1164901">
                  <a:moveTo>
                    <a:pt x="50446" y="0"/>
                  </a:moveTo>
                  <a:lnTo>
                    <a:pt x="2010987" y="0"/>
                  </a:lnTo>
                  <a:cubicBezTo>
                    <a:pt x="2024366" y="0"/>
                    <a:pt x="2037197" y="5315"/>
                    <a:pt x="2046658" y="14775"/>
                  </a:cubicBezTo>
                  <a:cubicBezTo>
                    <a:pt x="2056118" y="24236"/>
                    <a:pt x="2061433" y="37067"/>
                    <a:pt x="2061433" y="50446"/>
                  </a:cubicBezTo>
                  <a:lnTo>
                    <a:pt x="2061433" y="1114455"/>
                  </a:lnTo>
                  <a:cubicBezTo>
                    <a:pt x="2061433" y="1127834"/>
                    <a:pt x="2056118" y="1140665"/>
                    <a:pt x="2046658" y="1150126"/>
                  </a:cubicBezTo>
                  <a:cubicBezTo>
                    <a:pt x="2037197" y="1159586"/>
                    <a:pt x="2024366" y="1164901"/>
                    <a:pt x="2010987" y="1164901"/>
                  </a:cubicBezTo>
                  <a:lnTo>
                    <a:pt x="50446" y="1164901"/>
                  </a:lnTo>
                  <a:cubicBezTo>
                    <a:pt x="37067" y="1164901"/>
                    <a:pt x="24236" y="1159586"/>
                    <a:pt x="14775" y="1150126"/>
                  </a:cubicBezTo>
                  <a:cubicBezTo>
                    <a:pt x="5315" y="1140665"/>
                    <a:pt x="0" y="1127834"/>
                    <a:pt x="0" y="1114455"/>
                  </a:cubicBezTo>
                  <a:lnTo>
                    <a:pt x="0" y="50446"/>
                  </a:lnTo>
                  <a:cubicBezTo>
                    <a:pt x="0" y="37067"/>
                    <a:pt x="5315" y="24236"/>
                    <a:pt x="14775" y="14775"/>
                  </a:cubicBezTo>
                  <a:cubicBezTo>
                    <a:pt x="24236" y="5315"/>
                    <a:pt x="37067" y="0"/>
                    <a:pt x="50446" y="0"/>
                  </a:cubicBezTo>
                  <a:close/>
                </a:path>
              </a:pathLst>
            </a:custGeom>
            <a:solidFill>
              <a:srgbClr val="FFFBE5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061433" cy="12125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315238" y="755287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28700" y="1660017"/>
            <a:ext cx="10084220" cy="23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8323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What is the BWell Group?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43062" y="1104900"/>
            <a:ext cx="1616238" cy="101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8"/>
              </a:lnSpc>
            </a:pPr>
            <a:r>
              <a:rPr lang="en-US" sz="7200" b="1">
                <a:solidFill>
                  <a:srgbClr val="5E4D5C"/>
                </a:solidFill>
                <a:latin typeface="Cerebri Heavy"/>
                <a:ea typeface="Cerebri Heavy"/>
                <a:cs typeface="Cerebri Heavy"/>
                <a:sym typeface="Cerebri Heavy"/>
              </a:rPr>
              <a:t>01.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344221"/>
            <a:ext cx="7827003" cy="253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2" lvl="1" indent="-377821" algn="l">
              <a:lnSpc>
                <a:spcPts val="398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Group that aims to promote positive mental health throughout the school community</a:t>
            </a:r>
          </a:p>
          <a:p>
            <a:pPr algn="l">
              <a:lnSpc>
                <a:spcPts val="3989"/>
              </a:lnSpc>
            </a:pPr>
            <a:endParaRPr lang="en-US" sz="3499">
              <a:solidFill>
                <a:srgbClr val="000000"/>
              </a:solidFill>
              <a:latin typeface="Cerebri"/>
              <a:ea typeface="Cerebri"/>
              <a:cs typeface="Cerebri"/>
              <a:sym typeface="Cerebri"/>
            </a:endParaRPr>
          </a:p>
          <a:p>
            <a:pPr marL="755642" lvl="1" indent="-377821" algn="l">
              <a:lnSpc>
                <a:spcPts val="398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Let’s take a closer look!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0411768" y="2777020"/>
            <a:ext cx="6692090" cy="6692090"/>
          </a:xfrm>
          <a:custGeom>
            <a:avLst/>
            <a:gdLst/>
            <a:ahLst/>
            <a:cxnLst/>
            <a:rect l="l" t="t" r="r" b="b"/>
            <a:pathLst>
              <a:path w="6692090" h="6692090">
                <a:moveTo>
                  <a:pt x="6692090" y="0"/>
                </a:moveTo>
                <a:lnTo>
                  <a:pt x="0" y="0"/>
                </a:lnTo>
                <a:lnTo>
                  <a:pt x="0" y="6692090"/>
                </a:lnTo>
                <a:lnTo>
                  <a:pt x="6692090" y="6692090"/>
                </a:lnTo>
                <a:lnTo>
                  <a:pt x="669209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 rot="615992">
            <a:off x="9932999" y="4034568"/>
            <a:ext cx="6641001" cy="160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20"/>
              </a:lnSpc>
              <a:spcBef>
                <a:spcPct val="0"/>
              </a:spcBef>
            </a:pPr>
            <a:r>
              <a:rPr lang="en-US" sz="7589" spc="645">
                <a:solidFill>
                  <a:srgbClr val="FFDF2B"/>
                </a:solidFill>
                <a:latin typeface="Cre Happiness"/>
                <a:ea typeface="Cre Happiness"/>
                <a:cs typeface="Cre Happiness"/>
                <a:sym typeface="Cre Happiness"/>
              </a:rPr>
              <a:t>BWell Group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69958" y="1920618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2"/>
                </a:lnTo>
                <a:lnTo>
                  <a:pt x="0" y="398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54244" y="7133948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315238" y="755287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04900" y="3566752"/>
            <a:ext cx="10084220" cy="248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5"/>
              </a:lnSpc>
            </a:pPr>
            <a:r>
              <a:rPr lang="en-US" sz="8922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Our Events and Initiatives!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3906159" y="9258300"/>
            <a:ext cx="1638704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69958" y="1920618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2"/>
                </a:lnTo>
                <a:lnTo>
                  <a:pt x="0" y="398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54244" y="7133948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315238" y="755287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76.666"/>
                </p14:media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5174" y="8570698"/>
            <a:ext cx="6510718" cy="898412"/>
            <a:chOff x="0" y="0"/>
            <a:chExt cx="1714757" cy="2366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14757" cy="236619"/>
            </a:xfrm>
            <a:custGeom>
              <a:avLst/>
              <a:gdLst/>
              <a:ahLst/>
              <a:cxnLst/>
              <a:rect l="l" t="t" r="r" b="b"/>
              <a:pathLst>
                <a:path w="1714757" h="236619">
                  <a:moveTo>
                    <a:pt x="857379" y="0"/>
                  </a:moveTo>
                  <a:cubicBezTo>
                    <a:pt x="383861" y="0"/>
                    <a:pt x="0" y="52969"/>
                    <a:pt x="0" y="118309"/>
                  </a:cubicBezTo>
                  <a:cubicBezTo>
                    <a:pt x="0" y="183650"/>
                    <a:pt x="383861" y="236619"/>
                    <a:pt x="857379" y="236619"/>
                  </a:cubicBezTo>
                  <a:cubicBezTo>
                    <a:pt x="1330896" y="236619"/>
                    <a:pt x="1714757" y="183650"/>
                    <a:pt x="1714757" y="118309"/>
                  </a:cubicBezTo>
                  <a:cubicBezTo>
                    <a:pt x="1714757" y="52969"/>
                    <a:pt x="1330896" y="0"/>
                    <a:pt x="857379" y="0"/>
                  </a:cubicBezTo>
                  <a:close/>
                </a:path>
              </a:pathLst>
            </a:custGeom>
            <a:solidFill>
              <a:srgbClr val="5E4D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0758" y="-25442"/>
              <a:ext cx="1393240" cy="239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823618" y="2119884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85080" y="7340571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616345" y="3668248"/>
            <a:ext cx="7518562" cy="4377009"/>
            <a:chOff x="0" y="0"/>
            <a:chExt cx="1980198" cy="11527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0198" cy="1152792"/>
            </a:xfrm>
            <a:custGeom>
              <a:avLst/>
              <a:gdLst/>
              <a:ahLst/>
              <a:cxnLst/>
              <a:rect l="l" t="t" r="r" b="b"/>
              <a:pathLst>
                <a:path w="1980198" h="1152792">
                  <a:moveTo>
                    <a:pt x="52515" y="0"/>
                  </a:moveTo>
                  <a:lnTo>
                    <a:pt x="1927683" y="0"/>
                  </a:lnTo>
                  <a:cubicBezTo>
                    <a:pt x="1956686" y="0"/>
                    <a:pt x="1980198" y="23512"/>
                    <a:pt x="1980198" y="52515"/>
                  </a:cubicBezTo>
                  <a:lnTo>
                    <a:pt x="1980198" y="1100277"/>
                  </a:lnTo>
                  <a:cubicBezTo>
                    <a:pt x="1980198" y="1129280"/>
                    <a:pt x="1956686" y="1152792"/>
                    <a:pt x="1927683" y="1152792"/>
                  </a:cubicBezTo>
                  <a:lnTo>
                    <a:pt x="52515" y="1152792"/>
                  </a:lnTo>
                  <a:cubicBezTo>
                    <a:pt x="23512" y="1152792"/>
                    <a:pt x="0" y="1129280"/>
                    <a:pt x="0" y="1100277"/>
                  </a:cubicBezTo>
                  <a:lnTo>
                    <a:pt x="0" y="52515"/>
                  </a:lnTo>
                  <a:cubicBezTo>
                    <a:pt x="0" y="23512"/>
                    <a:pt x="23512" y="0"/>
                    <a:pt x="52515" y="0"/>
                  </a:cubicBezTo>
                  <a:close/>
                </a:path>
              </a:pathLst>
            </a:custGeom>
            <a:solidFill>
              <a:srgbClr val="FFECA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0198" cy="1200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39917" y="3795158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238362">
            <a:off x="1327585" y="2789022"/>
            <a:ext cx="5588306" cy="5666217"/>
          </a:xfrm>
          <a:custGeom>
            <a:avLst/>
            <a:gdLst/>
            <a:ahLst/>
            <a:cxnLst/>
            <a:rect l="l" t="t" r="r" b="b"/>
            <a:pathLst>
              <a:path w="5588306" h="5666217">
                <a:moveTo>
                  <a:pt x="0" y="0"/>
                </a:moveTo>
                <a:lnTo>
                  <a:pt x="5588306" y="0"/>
                </a:lnTo>
                <a:lnTo>
                  <a:pt x="5588306" y="5666217"/>
                </a:lnTo>
                <a:lnTo>
                  <a:pt x="0" y="5666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5206151" y="1104900"/>
            <a:ext cx="2053149" cy="101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8"/>
              </a:lnSpc>
            </a:pPr>
            <a:r>
              <a:rPr lang="en-US" sz="720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02.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98420" y="2008706"/>
            <a:ext cx="7646443" cy="85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8"/>
              </a:lnSpc>
            </a:pPr>
            <a:r>
              <a:rPr lang="en-US" sz="5706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Table of Contents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11570" y="4093103"/>
            <a:ext cx="7507826" cy="3422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085" lvl="1" indent="-340042" algn="l">
              <a:lnSpc>
                <a:spcPts val="5481"/>
              </a:lnSpc>
              <a:buFont typeface="Arial"/>
              <a:buChar char="•"/>
            </a:pPr>
            <a:r>
              <a:rPr lang="en-US" sz="315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Group Discussion: Your Feedback</a:t>
            </a:r>
          </a:p>
          <a:p>
            <a:pPr marL="680085" lvl="1" indent="-340042" algn="l">
              <a:lnSpc>
                <a:spcPts val="5481"/>
              </a:lnSpc>
              <a:buFont typeface="Arial"/>
              <a:buChar char="•"/>
            </a:pPr>
            <a:r>
              <a:rPr lang="en-US" sz="315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Myths about High School </a:t>
            </a:r>
          </a:p>
          <a:p>
            <a:pPr marL="680085" lvl="1" indent="-340042" algn="l">
              <a:lnSpc>
                <a:spcPts val="5481"/>
              </a:lnSpc>
              <a:buFont typeface="Arial"/>
              <a:buChar char="•"/>
            </a:pPr>
            <a:r>
              <a:rPr lang="en-US" sz="315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Our Experiences at High School </a:t>
            </a:r>
          </a:p>
          <a:p>
            <a:pPr marL="680085" lvl="1" indent="-340042" algn="l">
              <a:lnSpc>
                <a:spcPts val="5481"/>
              </a:lnSpc>
              <a:buFont typeface="Arial"/>
              <a:buChar char="•"/>
            </a:pPr>
            <a:r>
              <a:rPr lang="en-US" sz="315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Tips &amp; Available Resources </a:t>
            </a:r>
          </a:p>
          <a:p>
            <a:pPr marL="680085" lvl="1" indent="-340042" algn="l">
              <a:lnSpc>
                <a:spcPts val="5481"/>
              </a:lnSpc>
              <a:buFont typeface="Arial"/>
              <a:buChar char="•"/>
            </a:pPr>
            <a:r>
              <a:rPr lang="en-US" sz="315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SURPRISE!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05950" y="8419986"/>
            <a:ext cx="6510718" cy="477203"/>
            <a:chOff x="0" y="0"/>
            <a:chExt cx="1714757" cy="1256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14757" cy="125683"/>
            </a:xfrm>
            <a:custGeom>
              <a:avLst/>
              <a:gdLst/>
              <a:ahLst/>
              <a:cxnLst/>
              <a:rect l="l" t="t" r="r" b="b"/>
              <a:pathLst>
                <a:path w="1714757" h="125683">
                  <a:moveTo>
                    <a:pt x="857379" y="0"/>
                  </a:moveTo>
                  <a:cubicBezTo>
                    <a:pt x="383861" y="0"/>
                    <a:pt x="0" y="28135"/>
                    <a:pt x="0" y="62841"/>
                  </a:cubicBezTo>
                  <a:cubicBezTo>
                    <a:pt x="0" y="97548"/>
                    <a:pt x="383861" y="125683"/>
                    <a:pt x="857379" y="125683"/>
                  </a:cubicBezTo>
                  <a:cubicBezTo>
                    <a:pt x="1330896" y="125683"/>
                    <a:pt x="1714757" y="97548"/>
                    <a:pt x="1714757" y="62841"/>
                  </a:cubicBezTo>
                  <a:cubicBezTo>
                    <a:pt x="1714757" y="28135"/>
                    <a:pt x="1330896" y="0"/>
                    <a:pt x="857379" y="0"/>
                  </a:cubicBezTo>
                  <a:close/>
                </a:path>
              </a:pathLst>
            </a:custGeom>
            <a:solidFill>
              <a:srgbClr val="5E4D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0758" y="-35842"/>
              <a:ext cx="1393240" cy="149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869237" y="361762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097124" y="2119884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542240" y="7613431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571911" y="4168556"/>
            <a:ext cx="7397049" cy="4752640"/>
            <a:chOff x="0" y="0"/>
            <a:chExt cx="1948194" cy="12517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48194" cy="1251724"/>
            </a:xfrm>
            <a:custGeom>
              <a:avLst/>
              <a:gdLst/>
              <a:ahLst/>
              <a:cxnLst/>
              <a:rect l="l" t="t" r="r" b="b"/>
              <a:pathLst>
                <a:path w="1948194" h="1251724">
                  <a:moveTo>
                    <a:pt x="53378" y="0"/>
                  </a:moveTo>
                  <a:lnTo>
                    <a:pt x="1894816" y="0"/>
                  </a:lnTo>
                  <a:cubicBezTo>
                    <a:pt x="1924296" y="0"/>
                    <a:pt x="1948194" y="23898"/>
                    <a:pt x="1948194" y="53378"/>
                  </a:cubicBezTo>
                  <a:lnTo>
                    <a:pt x="1948194" y="1198346"/>
                  </a:lnTo>
                  <a:cubicBezTo>
                    <a:pt x="1948194" y="1227826"/>
                    <a:pt x="1924296" y="1251724"/>
                    <a:pt x="1894816" y="1251724"/>
                  </a:cubicBezTo>
                  <a:lnTo>
                    <a:pt x="53378" y="1251724"/>
                  </a:lnTo>
                  <a:cubicBezTo>
                    <a:pt x="23898" y="1251724"/>
                    <a:pt x="0" y="1227826"/>
                    <a:pt x="0" y="1198346"/>
                  </a:cubicBezTo>
                  <a:lnTo>
                    <a:pt x="0" y="53378"/>
                  </a:lnTo>
                  <a:cubicBezTo>
                    <a:pt x="0" y="23898"/>
                    <a:pt x="23898" y="0"/>
                    <a:pt x="53378" y="0"/>
                  </a:cubicBezTo>
                  <a:close/>
                </a:path>
              </a:pathLst>
            </a:custGeom>
            <a:solidFill>
              <a:srgbClr val="FFFBE5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48194" cy="1299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944269" y="4402480"/>
            <a:ext cx="509816" cy="509816"/>
          </a:xfrm>
          <a:custGeom>
            <a:avLst/>
            <a:gdLst/>
            <a:ahLst/>
            <a:cxnLst/>
            <a:rect l="l" t="t" r="r" b="b"/>
            <a:pathLst>
              <a:path w="509816" h="509816">
                <a:moveTo>
                  <a:pt x="0" y="0"/>
                </a:moveTo>
                <a:lnTo>
                  <a:pt x="509816" y="0"/>
                </a:lnTo>
                <a:lnTo>
                  <a:pt x="509816" y="509816"/>
                </a:lnTo>
                <a:lnTo>
                  <a:pt x="0" y="5098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36986" y="6591871"/>
            <a:ext cx="490766" cy="490766"/>
          </a:xfrm>
          <a:custGeom>
            <a:avLst/>
            <a:gdLst/>
            <a:ahLst/>
            <a:cxnLst/>
            <a:rect l="l" t="t" r="r" b="b"/>
            <a:pathLst>
              <a:path w="490766" h="490766">
                <a:moveTo>
                  <a:pt x="0" y="0"/>
                </a:moveTo>
                <a:lnTo>
                  <a:pt x="490766" y="0"/>
                </a:lnTo>
                <a:lnTo>
                  <a:pt x="490766" y="490766"/>
                </a:lnTo>
                <a:lnTo>
                  <a:pt x="0" y="4907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021637" y="377002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249524" y="2272284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694640" y="7765831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006916" y="3290346"/>
            <a:ext cx="5787708" cy="5606842"/>
          </a:xfrm>
          <a:custGeom>
            <a:avLst/>
            <a:gdLst/>
            <a:ahLst/>
            <a:cxnLst/>
            <a:rect l="l" t="t" r="r" b="b"/>
            <a:pathLst>
              <a:path w="5787708" h="5606842">
                <a:moveTo>
                  <a:pt x="0" y="0"/>
                </a:moveTo>
                <a:lnTo>
                  <a:pt x="5787708" y="0"/>
                </a:lnTo>
                <a:lnTo>
                  <a:pt x="5787708" y="5606842"/>
                </a:lnTo>
                <a:lnTo>
                  <a:pt x="0" y="56068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746951" y="1346164"/>
            <a:ext cx="8451446" cy="112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94"/>
              </a:lnSpc>
            </a:pPr>
            <a:r>
              <a:rPr lang="en-US" sz="7976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Your Feedback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206151" y="1104900"/>
            <a:ext cx="2053149" cy="101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8"/>
              </a:lnSpc>
            </a:pPr>
            <a:r>
              <a:rPr lang="en-US" sz="720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03.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51688" y="2747602"/>
            <a:ext cx="8620489" cy="90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3"/>
              </a:lnSpc>
            </a:pPr>
            <a:r>
              <a:rPr lang="en-US" sz="30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It is natural to feel both excited and anxious for high school!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545510" y="4279245"/>
            <a:ext cx="5513256" cy="61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19"/>
              </a:lnSpc>
            </a:pPr>
            <a:r>
              <a:rPr lang="en-US" sz="299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WHAT ARE WE EXCITED FOR?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02559" y="5067300"/>
            <a:ext cx="4956794" cy="11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077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Making new friends</a:t>
            </a:r>
          </a:p>
          <a:p>
            <a:pPr marL="582927" lvl="1" indent="-291463" algn="l">
              <a:lnSpc>
                <a:spcPts val="3077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Joining new clubs</a:t>
            </a:r>
          </a:p>
          <a:p>
            <a:pPr marL="582927" lvl="1" indent="-291463" algn="l">
              <a:lnSpc>
                <a:spcPts val="3077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Going out for lunch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75377" y="6478750"/>
            <a:ext cx="6243328" cy="61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19"/>
              </a:lnSpc>
            </a:pPr>
            <a:r>
              <a:rPr lang="en-US" sz="299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WHAT ARE WE ANXIOUS ABOUT?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021609" y="7263612"/>
            <a:ext cx="4059719" cy="11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077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Exams</a:t>
            </a:r>
          </a:p>
          <a:p>
            <a:pPr marL="582927" lvl="1" indent="-291463" algn="l">
              <a:lnSpc>
                <a:spcPts val="3077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Meeting deadlines</a:t>
            </a:r>
          </a:p>
          <a:p>
            <a:pPr marL="582927" lvl="1" indent="-291463" algn="l">
              <a:lnSpc>
                <a:spcPts val="3077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Cerebri"/>
                <a:ea typeface="Cerebri"/>
                <a:cs typeface="Cerebri"/>
                <a:sym typeface="Cerebri"/>
              </a:rPr>
              <a:t>Strict teachers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809090" y="2920990"/>
            <a:ext cx="8379085" cy="6250999"/>
            <a:chOff x="0" y="0"/>
            <a:chExt cx="2206837" cy="16463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06837" cy="1646354"/>
            </a:xfrm>
            <a:custGeom>
              <a:avLst/>
              <a:gdLst/>
              <a:ahLst/>
              <a:cxnLst/>
              <a:rect l="l" t="t" r="r" b="b"/>
              <a:pathLst>
                <a:path w="2206837" h="1646354">
                  <a:moveTo>
                    <a:pt x="47122" y="0"/>
                  </a:moveTo>
                  <a:lnTo>
                    <a:pt x="2159715" y="0"/>
                  </a:lnTo>
                  <a:cubicBezTo>
                    <a:pt x="2185740" y="0"/>
                    <a:pt x="2206837" y="21097"/>
                    <a:pt x="2206837" y="47122"/>
                  </a:cubicBezTo>
                  <a:lnTo>
                    <a:pt x="2206837" y="1599232"/>
                  </a:lnTo>
                  <a:cubicBezTo>
                    <a:pt x="2206837" y="1625256"/>
                    <a:pt x="2185740" y="1646354"/>
                    <a:pt x="2159715" y="1646354"/>
                  </a:cubicBezTo>
                  <a:lnTo>
                    <a:pt x="47122" y="1646354"/>
                  </a:lnTo>
                  <a:cubicBezTo>
                    <a:pt x="21097" y="1646354"/>
                    <a:pt x="0" y="1625256"/>
                    <a:pt x="0" y="1599232"/>
                  </a:cubicBezTo>
                  <a:lnTo>
                    <a:pt x="0" y="47122"/>
                  </a:lnTo>
                  <a:cubicBezTo>
                    <a:pt x="0" y="21097"/>
                    <a:pt x="21097" y="0"/>
                    <a:pt x="47122" y="0"/>
                  </a:cubicBezTo>
                  <a:close/>
                </a:path>
              </a:pathLst>
            </a:custGeom>
            <a:solidFill>
              <a:srgbClr val="FFECA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206837" cy="1693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87702" y="8595971"/>
            <a:ext cx="6510718" cy="535196"/>
            <a:chOff x="0" y="0"/>
            <a:chExt cx="1714757" cy="1409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14757" cy="140957"/>
            </a:xfrm>
            <a:custGeom>
              <a:avLst/>
              <a:gdLst/>
              <a:ahLst/>
              <a:cxnLst/>
              <a:rect l="l" t="t" r="r" b="b"/>
              <a:pathLst>
                <a:path w="1714757" h="140957">
                  <a:moveTo>
                    <a:pt x="857379" y="0"/>
                  </a:moveTo>
                  <a:cubicBezTo>
                    <a:pt x="383861" y="0"/>
                    <a:pt x="0" y="31554"/>
                    <a:pt x="0" y="70478"/>
                  </a:cubicBezTo>
                  <a:cubicBezTo>
                    <a:pt x="0" y="109403"/>
                    <a:pt x="383861" y="140957"/>
                    <a:pt x="857379" y="140957"/>
                  </a:cubicBezTo>
                  <a:cubicBezTo>
                    <a:pt x="1330896" y="140957"/>
                    <a:pt x="1714757" y="109403"/>
                    <a:pt x="1714757" y="70478"/>
                  </a:cubicBezTo>
                  <a:cubicBezTo>
                    <a:pt x="1714757" y="31554"/>
                    <a:pt x="1330896" y="0"/>
                    <a:pt x="857379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0758" y="-34410"/>
              <a:ext cx="1393240" cy="162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34948" y="2889665"/>
            <a:ext cx="7080227" cy="5088913"/>
          </a:xfrm>
          <a:custGeom>
            <a:avLst/>
            <a:gdLst/>
            <a:ahLst/>
            <a:cxnLst/>
            <a:rect l="l" t="t" r="r" b="b"/>
            <a:pathLst>
              <a:path w="7080227" h="5088913">
                <a:moveTo>
                  <a:pt x="0" y="0"/>
                </a:moveTo>
                <a:lnTo>
                  <a:pt x="7080227" y="0"/>
                </a:lnTo>
                <a:lnTo>
                  <a:pt x="7080227" y="5088913"/>
                </a:lnTo>
                <a:lnTo>
                  <a:pt x="0" y="5088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37843" y="2920990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595892" y="6223190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6" y="0"/>
                </a:lnTo>
                <a:lnTo>
                  <a:pt x="605056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39917" y="7141305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2"/>
                </a:lnTo>
                <a:lnTo>
                  <a:pt x="0" y="3985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595892" y="1297075"/>
            <a:ext cx="7642091" cy="993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7"/>
              </a:lnSpc>
            </a:pPr>
            <a:r>
              <a:rPr lang="en-US" sz="7043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Facts or Myths?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237984" y="1275845"/>
            <a:ext cx="1616238" cy="101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8"/>
              </a:lnSpc>
            </a:pPr>
            <a:r>
              <a:rPr lang="en-US" sz="7200" b="1">
                <a:solidFill>
                  <a:srgbClr val="000000"/>
                </a:solidFill>
                <a:latin typeface="Cerebri Heavy"/>
                <a:ea typeface="Cerebri Heavy"/>
                <a:cs typeface="Cerebri Heavy"/>
                <a:sym typeface="Cerebri Heavy"/>
              </a:rPr>
              <a:t>04.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878680" y="3137554"/>
            <a:ext cx="8239906" cy="566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0887" lvl="1" indent="-250444" algn="l">
              <a:lnSpc>
                <a:spcPts val="4523"/>
              </a:lnSpc>
              <a:buFont typeface="Arial"/>
              <a:buChar char="•"/>
            </a:pPr>
            <a:r>
              <a:rPr lang="en-US" sz="231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All teachers are intimidating and unapproachable</a:t>
            </a:r>
          </a:p>
          <a:p>
            <a:pPr marL="500887" lvl="1" indent="-250444" algn="l">
              <a:lnSpc>
                <a:spcPts val="4523"/>
              </a:lnSpc>
              <a:buFont typeface="Arial"/>
              <a:buChar char="•"/>
            </a:pPr>
            <a:r>
              <a:rPr lang="en-US" sz="231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Senior students bully younger students </a:t>
            </a:r>
          </a:p>
          <a:p>
            <a:pPr marL="500887" lvl="1" indent="-250444" algn="l">
              <a:lnSpc>
                <a:spcPts val="4523"/>
              </a:lnSpc>
              <a:buFont typeface="Arial"/>
              <a:buChar char="•"/>
            </a:pPr>
            <a:r>
              <a:rPr lang="en-US" sz="231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Time management becomes more important in high school. </a:t>
            </a:r>
          </a:p>
          <a:p>
            <a:pPr marL="500887" lvl="1" indent="-250444" algn="l">
              <a:lnSpc>
                <a:spcPts val="4523"/>
              </a:lnSpc>
              <a:buFont typeface="Arial"/>
              <a:buChar char="•"/>
            </a:pPr>
            <a:r>
              <a:rPr lang="en-US" sz="231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It is impossible to do well in a class after having one “bad” test. </a:t>
            </a:r>
          </a:p>
          <a:p>
            <a:pPr marL="500887" lvl="1" indent="-250444" algn="l">
              <a:lnSpc>
                <a:spcPts val="4523"/>
              </a:lnSpc>
              <a:buFont typeface="Arial"/>
              <a:buChar char="•"/>
            </a:pPr>
            <a:r>
              <a:rPr lang="en-US" sz="231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It is okay to not have your entire future planned in grade 9. </a:t>
            </a:r>
          </a:p>
          <a:p>
            <a:pPr marL="500887" lvl="1" indent="-250444" algn="l">
              <a:lnSpc>
                <a:spcPts val="4523"/>
              </a:lnSpc>
              <a:buFont typeface="Arial"/>
              <a:buChar char="•"/>
            </a:pPr>
            <a:r>
              <a:rPr lang="en-US" sz="231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Making new friends is </a:t>
            </a:r>
            <a:r>
              <a:rPr lang="en-US" sz="2319" b="1" u="sng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always </a:t>
            </a:r>
            <a:r>
              <a:rPr lang="en-US" sz="231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beneficial.</a:t>
            </a:r>
          </a:p>
          <a:p>
            <a:pPr marL="500887" lvl="1" indent="-250444" algn="l">
              <a:lnSpc>
                <a:spcPts val="4523"/>
              </a:lnSpc>
              <a:buFont typeface="Arial"/>
              <a:buChar char="•"/>
            </a:pPr>
            <a:r>
              <a:rPr lang="en-US" sz="2319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Exams assess topics outside of what is taught in class.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554" y="8419986"/>
            <a:ext cx="18917108" cy="2098249"/>
            <a:chOff x="0" y="0"/>
            <a:chExt cx="4982284" cy="552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283" cy="552625"/>
            </a:xfrm>
            <a:custGeom>
              <a:avLst/>
              <a:gdLst/>
              <a:ahLst/>
              <a:cxnLst/>
              <a:rect l="l" t="t" r="r" b="b"/>
              <a:pathLst>
                <a:path w="4982283" h="552625">
                  <a:moveTo>
                    <a:pt x="0" y="0"/>
                  </a:moveTo>
                  <a:lnTo>
                    <a:pt x="4982283" y="0"/>
                  </a:lnTo>
                  <a:lnTo>
                    <a:pt x="4982283" y="552625"/>
                  </a:lnTo>
                  <a:lnTo>
                    <a:pt x="0" y="552625"/>
                  </a:lnTo>
                  <a:close/>
                </a:path>
              </a:pathLst>
            </a:custGeom>
            <a:solidFill>
              <a:srgbClr val="FFEC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2284" cy="600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41360" y="8259369"/>
            <a:ext cx="7547583" cy="1209741"/>
            <a:chOff x="0" y="0"/>
            <a:chExt cx="1987841" cy="3186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7841" cy="318615"/>
            </a:xfrm>
            <a:custGeom>
              <a:avLst/>
              <a:gdLst/>
              <a:ahLst/>
              <a:cxnLst/>
              <a:rect l="l" t="t" r="r" b="b"/>
              <a:pathLst>
                <a:path w="1987841" h="318615">
                  <a:moveTo>
                    <a:pt x="993920" y="0"/>
                  </a:moveTo>
                  <a:cubicBezTo>
                    <a:pt x="444993" y="0"/>
                    <a:pt x="0" y="71324"/>
                    <a:pt x="0" y="159307"/>
                  </a:cubicBezTo>
                  <a:cubicBezTo>
                    <a:pt x="0" y="247291"/>
                    <a:pt x="444993" y="318615"/>
                    <a:pt x="993920" y="318615"/>
                  </a:cubicBezTo>
                  <a:cubicBezTo>
                    <a:pt x="1542847" y="318615"/>
                    <a:pt x="1987841" y="247291"/>
                    <a:pt x="1987841" y="159307"/>
                  </a:cubicBezTo>
                  <a:cubicBezTo>
                    <a:pt x="1987841" y="71324"/>
                    <a:pt x="1542847" y="0"/>
                    <a:pt x="993920" y="0"/>
                  </a:cubicBezTo>
                  <a:close/>
                </a:path>
              </a:pathLst>
            </a:custGeom>
            <a:solidFill>
              <a:srgbClr val="5E4D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6360" y="-17755"/>
              <a:ext cx="1615121" cy="306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V="1">
            <a:off x="13667262" y="-301548"/>
            <a:ext cx="4935292" cy="4114800"/>
          </a:xfrm>
          <a:custGeom>
            <a:avLst/>
            <a:gdLst/>
            <a:ahLst/>
            <a:cxnLst/>
            <a:rect l="l" t="t" r="r" b="b"/>
            <a:pathLst>
              <a:path w="4935292" h="4114800">
                <a:moveTo>
                  <a:pt x="0" y="4114800"/>
                </a:moveTo>
                <a:lnTo>
                  <a:pt x="4935292" y="4114800"/>
                </a:lnTo>
                <a:lnTo>
                  <a:pt x="49352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600348">
            <a:off x="-1160195" y="-1173757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600348">
            <a:off x="15993118" y="8906730"/>
            <a:ext cx="3800224" cy="2760540"/>
          </a:xfrm>
          <a:custGeom>
            <a:avLst/>
            <a:gdLst/>
            <a:ahLst/>
            <a:cxnLst/>
            <a:rect l="l" t="t" r="r" b="b"/>
            <a:pathLst>
              <a:path w="3800224" h="2760540">
                <a:moveTo>
                  <a:pt x="0" y="0"/>
                </a:moveTo>
                <a:lnTo>
                  <a:pt x="3800224" y="0"/>
                </a:lnTo>
                <a:lnTo>
                  <a:pt x="3800224" y="2760540"/>
                </a:lnTo>
                <a:lnTo>
                  <a:pt x="0" y="27605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20013" y="4329117"/>
            <a:ext cx="7185795" cy="5748636"/>
          </a:xfrm>
          <a:custGeom>
            <a:avLst/>
            <a:gdLst/>
            <a:ahLst/>
            <a:cxnLst/>
            <a:rect l="l" t="t" r="r" b="b"/>
            <a:pathLst>
              <a:path w="7185795" h="5748636">
                <a:moveTo>
                  <a:pt x="0" y="0"/>
                </a:moveTo>
                <a:lnTo>
                  <a:pt x="7185795" y="0"/>
                </a:lnTo>
                <a:lnTo>
                  <a:pt x="7185795" y="5748636"/>
                </a:lnTo>
                <a:lnTo>
                  <a:pt x="0" y="57486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015745" y="3813252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3" y="0"/>
                </a:lnTo>
                <a:lnTo>
                  <a:pt x="390063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091858" y="2448257"/>
            <a:ext cx="605056" cy="618193"/>
          </a:xfrm>
          <a:custGeom>
            <a:avLst/>
            <a:gdLst/>
            <a:ahLst/>
            <a:cxnLst/>
            <a:rect l="l" t="t" r="r" b="b"/>
            <a:pathLst>
              <a:path w="605056" h="618193">
                <a:moveTo>
                  <a:pt x="0" y="0"/>
                </a:moveTo>
                <a:lnTo>
                  <a:pt x="605057" y="0"/>
                </a:lnTo>
                <a:lnTo>
                  <a:pt x="605057" y="618193"/>
                </a:lnTo>
                <a:lnTo>
                  <a:pt x="0" y="6181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497720" y="5143500"/>
            <a:ext cx="390063" cy="398531"/>
          </a:xfrm>
          <a:custGeom>
            <a:avLst/>
            <a:gdLst/>
            <a:ahLst/>
            <a:cxnLst/>
            <a:rect l="l" t="t" r="r" b="b"/>
            <a:pathLst>
              <a:path w="390063" h="398531">
                <a:moveTo>
                  <a:pt x="0" y="0"/>
                </a:moveTo>
                <a:lnTo>
                  <a:pt x="390062" y="0"/>
                </a:lnTo>
                <a:lnTo>
                  <a:pt x="390062" y="398531"/>
                </a:lnTo>
                <a:lnTo>
                  <a:pt x="0" y="3985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700" y="2315540"/>
            <a:ext cx="10659193" cy="410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5"/>
              </a:lnSpc>
            </a:pPr>
            <a:r>
              <a:rPr lang="en-US" sz="7362" b="1">
                <a:solidFill>
                  <a:srgbClr val="000000"/>
                </a:solidFill>
                <a:latin typeface="Cerebri Bold"/>
                <a:ea typeface="Cerebri Bold"/>
                <a:cs typeface="Cerebri Bold"/>
                <a:sym typeface="Cerebri Bold"/>
              </a:rPr>
              <a:t>Check-in Time: </a:t>
            </a:r>
          </a:p>
          <a:p>
            <a:pPr algn="l">
              <a:lnSpc>
                <a:spcPts val="8025"/>
              </a:lnSpc>
            </a:pPr>
            <a:endParaRPr lang="en-US" sz="7362" b="1">
              <a:solidFill>
                <a:srgbClr val="000000"/>
              </a:solidFill>
              <a:latin typeface="Cerebri Bold"/>
              <a:ea typeface="Cerebri Bold"/>
              <a:cs typeface="Cerebri Bold"/>
              <a:sym typeface="Cerebri Bold"/>
            </a:endParaRPr>
          </a:p>
          <a:p>
            <a:pPr algn="l">
              <a:lnSpc>
                <a:spcPts val="8025"/>
              </a:lnSpc>
            </a:pPr>
            <a:r>
              <a:rPr lang="en-US" sz="7362" b="1" i="1">
                <a:solidFill>
                  <a:srgbClr val="000000"/>
                </a:solidFill>
                <a:latin typeface="Cerebri Bold Italics"/>
                <a:ea typeface="Cerebri Bold Italics"/>
                <a:cs typeface="Cerebri Bold Italics"/>
                <a:sym typeface="Cerebri Bold Italics"/>
              </a:rPr>
              <a:t>What are some of your worries?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f43d531-13d9-421a-948b-78aaf4eac418}" enabled="1" method="Standard" siteId="{043c5d87-8370-464f-af11-0c9b9db80d8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Macintosh PowerPoint</Application>
  <PresentationFormat>Custom</PresentationFormat>
  <Paragraphs>112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Cerebri Bold</vt:lpstr>
      <vt:lpstr>Cre Happiness</vt:lpstr>
      <vt:lpstr>Cerebri</vt:lpstr>
      <vt:lpstr>Arial</vt:lpstr>
      <vt:lpstr>Calibri</vt:lpstr>
      <vt:lpstr>Cerebri Heavy</vt:lpstr>
      <vt:lpstr>Cerebri Heavy Italics</vt:lpstr>
      <vt:lpstr>Cerebri Bold Italics</vt:lpstr>
      <vt:lpstr>Canva Sans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Bwell High School Transition Presentation</dc:title>
  <cp:lastModifiedBy>Yulan Fisher-Brown</cp:lastModifiedBy>
  <cp:revision>1</cp:revision>
  <dcterms:created xsi:type="dcterms:W3CDTF">2006-08-16T00:00:00Z</dcterms:created>
  <dcterms:modified xsi:type="dcterms:W3CDTF">2026-05-08T20:07:07Z</dcterms:modified>
  <dc:identifier>DAHJGwCXyrk</dc:identifier>
</cp:coreProperties>
</file>